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autoCompressPictures="0">
  <p:sldMasterIdLst>
    <p:sldMasterId id="2147483648" r:id="rId1"/>
    <p:sldMasterId id="2147483653" r:id="rId3"/>
    <p:sldMasterId id="2147483655" r:id="rId4"/>
  </p:sldMasterIdLst>
  <p:notesMasterIdLst>
    <p:notesMasterId r:id="rId6"/>
  </p:notesMasterIdLst>
  <p:handoutMasterIdLst>
    <p:handoutMasterId r:id="rId36"/>
  </p:handoutMasterIdLst>
  <p:sldIdLst>
    <p:sldId id="259" r:id="rId5"/>
    <p:sldId id="510" r:id="rId7"/>
    <p:sldId id="361" r:id="rId8"/>
    <p:sldId id="376" r:id="rId9"/>
    <p:sldId id="377" r:id="rId10"/>
    <p:sldId id="378" r:id="rId11"/>
    <p:sldId id="511" r:id="rId12"/>
    <p:sldId id="512" r:id="rId13"/>
    <p:sldId id="381" r:id="rId14"/>
    <p:sldId id="382" r:id="rId15"/>
    <p:sldId id="502" r:id="rId16"/>
    <p:sldId id="383" r:id="rId17"/>
    <p:sldId id="384" r:id="rId18"/>
    <p:sldId id="386" r:id="rId19"/>
    <p:sldId id="385" r:id="rId20"/>
    <p:sldId id="387" r:id="rId21"/>
    <p:sldId id="388" r:id="rId22"/>
    <p:sldId id="389" r:id="rId23"/>
    <p:sldId id="391" r:id="rId24"/>
    <p:sldId id="392" r:id="rId25"/>
    <p:sldId id="393" r:id="rId26"/>
    <p:sldId id="513" r:id="rId27"/>
    <p:sldId id="514" r:id="rId28"/>
    <p:sldId id="515" r:id="rId29"/>
    <p:sldId id="516" r:id="rId30"/>
    <p:sldId id="517" r:id="rId31"/>
    <p:sldId id="518" r:id="rId32"/>
    <p:sldId id="519" r:id="rId33"/>
    <p:sldId id="520" r:id="rId34"/>
    <p:sldId id="521"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EEF"/>
    <a:srgbClr val="6C0000"/>
    <a:srgbClr val="002C6C"/>
    <a:srgbClr val="0C0CC6"/>
    <a:srgbClr val="003A8F"/>
    <a:srgbClr val="1171FF"/>
    <a:srgbClr val="00449A"/>
    <a:srgbClr val="FFFF66"/>
    <a:srgbClr val="E3893D"/>
    <a:srgbClr val="003A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5" autoAdjust="0"/>
    <p:restoredTop sz="87130"/>
  </p:normalViewPr>
  <p:slideViewPr>
    <p:cSldViewPr snapToGrid="0" snapToObjects="1" showGuides="1">
      <p:cViewPr varScale="1">
        <p:scale>
          <a:sx n="76" d="100"/>
          <a:sy n="76" d="100"/>
        </p:scale>
        <p:origin x="54" y="4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4%B8%AD%E5%9B%BD%E4%BA%BA%E6%B0%91%E5%BF%97%E6%84%BF%E5%86%9B/3455348"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CN" altLang="en-US" dirty="0"/>
              <a:t>那么对于处理器调度算法而言，其主要作用就是从就绪队列中选择一个最合适的进程占用处理器执行。需要考虑的的主要因素就是参与调度的进程的特性，如：进程达到队列的时间、进程运行的时间、优先级、</a:t>
            </a:r>
            <a:r>
              <a:rPr lang="en-US" altLang="zh-CN" dirty="0"/>
              <a:t>I/O</a:t>
            </a:r>
            <a:r>
              <a:rPr lang="zh-CN" altLang="en-US" dirty="0"/>
              <a:t>绑定的进程，还是</a:t>
            </a:r>
            <a:r>
              <a:rPr lang="en-US" altLang="zh-CN" dirty="0"/>
              <a:t>CPU</a:t>
            </a:r>
            <a:r>
              <a:rPr lang="zh-CN" altLang="en-US" dirty="0"/>
              <a:t>绑定的进程等，</a:t>
            </a:r>
            <a:endParaRPr lang="en-US" altLang="zh-CN" dirty="0"/>
          </a:p>
          <a:p>
            <a:endParaRPr lang="en-US" dirty="0"/>
          </a:p>
          <a:p>
            <a:r>
              <a:rPr lang="zh-CN" altLang="en-US" dirty="0"/>
              <a:t>调度算法的目标一般为：尽量提升</a:t>
            </a:r>
            <a:r>
              <a:rPr lang="en-US" altLang="zh-CN" dirty="0"/>
              <a:t>CPU</a:t>
            </a:r>
            <a:r>
              <a:rPr lang="zh-CN" altLang="en-US" dirty="0"/>
              <a:t>的利用率、缩短进程的平均等待时间以及尽量减少交互式进程的响应时间。</a:t>
            </a:r>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CN" altLang="en-US" dirty="0"/>
              <a:t>甘特图是什么</a:t>
            </a:r>
            <a:r>
              <a:rPr lang="en-US" altLang="zh-CN" dirty="0"/>
              <a:t>?</a:t>
            </a:r>
            <a:r>
              <a:rPr lang="zh-CN" altLang="en-US" dirty="0"/>
              <a:t>甘特图其实就是一种条形图，图中的条状体用来表示活动的安排以及完成情况。甘特图使任务的进展情况一目了然。</a:t>
            </a:r>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什么是护航效应？</a:t>
            </a:r>
            <a:endParaRPr lang="en-US" altLang="zh-CN" dirty="0"/>
          </a:p>
          <a:p>
            <a:r>
              <a:rPr lang="zh-CN" altLang="en-US" dirty="0"/>
              <a:t>这张图展示了护航的场景。  前面是一艘航母，后面是护卫舰，正形式在航母周围，这就是护航。引申到调度算法中，护航效应就是指很多短作业排在一个大作业后面，等待大作业一直占用</a:t>
            </a:r>
            <a:r>
              <a:rPr lang="en-US" altLang="zh-CN" dirty="0"/>
              <a:t>CPU</a:t>
            </a:r>
            <a:r>
              <a:rPr lang="zh-CN" altLang="en-US" dirty="0"/>
              <a:t>，这种效应会导致系统平均等待时间增加，吞吐量下降，这也是</a:t>
            </a:r>
            <a:r>
              <a:rPr lang="en-US" altLang="zh-CN" dirty="0"/>
              <a:t>FCFS</a:t>
            </a:r>
            <a:r>
              <a:rPr lang="zh-CN" altLang="en-US" dirty="0"/>
              <a:t>算法特有的现象。</a:t>
            </a:r>
            <a:endParaRPr lang="en-US" altLang="zh-CN" dirty="0"/>
          </a:p>
          <a:p>
            <a:r>
              <a:rPr lang="en-US" altLang="zh-CN" dirty="0"/>
              <a:t>   </a:t>
            </a:r>
            <a:endParaRPr lang="en-US" altLang="zh-CN" dirty="0"/>
          </a:p>
          <a:p>
            <a:r>
              <a:rPr lang="en-US" altLang="zh-CN" dirty="0"/>
              <a:t>   </a:t>
            </a:r>
            <a:r>
              <a:rPr lang="zh-CN" altLang="en-US" dirty="0"/>
              <a:t>当我在找护航效应图片素材的时候，一眼看到这张图眼前一亮，这就是标准的国产航母辽宁舰的护航效果图。前段时间，有一部电影叫做</a:t>
            </a:r>
            <a:r>
              <a:rPr lang="en-US" altLang="zh-CN" dirty="0"/>
              <a:t>《</a:t>
            </a:r>
            <a:r>
              <a:rPr lang="zh-CN" altLang="en-US" dirty="0"/>
              <a:t>长津湖</a:t>
            </a:r>
            <a:r>
              <a:rPr lang="en-US" altLang="zh-CN" dirty="0"/>
              <a:t>》</a:t>
            </a:r>
            <a:r>
              <a:rPr lang="zh-CN" altLang="en-US" dirty="0"/>
              <a:t>，相信很多同学都观看过了。影片中，</a:t>
            </a:r>
            <a:r>
              <a:rPr lang="zh-CN" altLang="en-US" dirty="0">
                <a:hlinkClick r:id="rId3"/>
              </a:rPr>
              <a:t>民志愿军</a:t>
            </a:r>
            <a:r>
              <a:rPr lang="zh-CN" altLang="en-US" dirty="0"/>
              <a:t>在极端恶劣的条件下，使用落后装备，凭借钢铁意志对抗装备精良的美军，扭转战场态势。战争太残酷了！</a:t>
            </a:r>
            <a:endParaRPr lang="en-US" altLang="zh-CN" dirty="0"/>
          </a:p>
          <a:p>
            <a:endParaRPr lang="en-US" altLang="zh-CN" dirty="0"/>
          </a:p>
          <a:p>
            <a:r>
              <a:rPr lang="en-US" altLang="zh-CN" dirty="0"/>
              <a:t>   </a:t>
            </a:r>
            <a:r>
              <a:rPr lang="zh-CN" altLang="en-US" dirty="0"/>
              <a:t>斗转星移，现在我们有了自己的航母，先进的战机和导弹，这些精良的装备保卫了国家的安全。国与国之间，只有自己强大了，才能避免战争，国家的强大靠的是无数科研工作者日积月累的努力，才有了今天的自主国防科技。未来，技术创新，自主可控的战略将一直推动着我们的科技前向发展。</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4"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1"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1"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4"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9"/>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8"/>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6"/>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9" y="6381867"/>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8" y="1304140"/>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9"/>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8"/>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6"/>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9" y="6381867"/>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8" y="1304140"/>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9"/>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8"/>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6"/>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9" y="6381867"/>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2" y="5730249"/>
            <a:ext cx="2942339"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4257066" y="4702435"/>
            <a:ext cx="629868"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4" Type="http://schemas.openxmlformats.org/officeDocument/2006/relationships/theme" Target="../theme/theme3.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000"/>
          </a:blip>
          <a:stretch>
            <a:fillRect/>
          </a:stretch>
        </p:blipFill>
        <p:spPr>
          <a:xfrm>
            <a:off x="4750257" y="-308113"/>
            <a:ext cx="5374585" cy="7166113"/>
          </a:xfrm>
          <a:prstGeom prst="rect">
            <a:avLst/>
          </a:prstGeom>
        </p:spPr>
      </p:pic>
      <p:pic>
        <p:nvPicPr>
          <p:cNvPr id="8" name="Picture 7"/>
          <p:cNvPicPr>
            <a:picLocks noChangeAspect="1"/>
          </p:cNvPicPr>
          <p:nvPr userDrawn="1"/>
        </p:nvPicPr>
        <p:blipFill>
          <a:blip r:embed="rId3"/>
          <a:stretch>
            <a:fillRect/>
          </a:stretch>
        </p:blipFill>
        <p:spPr>
          <a:xfrm>
            <a:off x="0" y="2"/>
            <a:ext cx="9144000" cy="3544357"/>
          </a:xfrm>
          <a:prstGeom prst="rect">
            <a:avLst/>
          </a:prstGeom>
        </p:spPr>
      </p:pic>
      <p:sp>
        <p:nvSpPr>
          <p:cNvPr id="9" name="Rectangle 8"/>
          <p:cNvSpPr/>
          <p:nvPr userDrawn="1"/>
        </p:nvSpPr>
        <p:spPr>
          <a:xfrm>
            <a:off x="3"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image" Target="../media/image4.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hyperlink" Target="https://www.educoder.net/classrooms/yfhb4v3p/video/107435"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1">
            <a:alphaModFix amt="4000"/>
          </a:blip>
          <a:stretch>
            <a:fillRect/>
          </a:stretch>
        </p:blipFill>
        <p:spPr>
          <a:xfrm>
            <a:off x="3391549" y="817077"/>
            <a:ext cx="5709843" cy="5374585"/>
          </a:xfrm>
          <a:prstGeom prst="rect">
            <a:avLst/>
          </a:prstGeom>
        </p:spPr>
      </p:pic>
      <p:pic>
        <p:nvPicPr>
          <p:cNvPr id="136" name="Picture 135"/>
          <p:cNvPicPr>
            <a:picLocks noChangeAspect="1"/>
          </p:cNvPicPr>
          <p:nvPr/>
        </p:nvPicPr>
        <p:blipFill>
          <a:blip r:embed="rId2"/>
          <a:stretch>
            <a:fillRect/>
          </a:stretch>
        </p:blipFill>
        <p:spPr>
          <a:xfrm rot="5400000">
            <a:off x="-864748" y="2102709"/>
            <a:ext cx="5143500" cy="3414005"/>
          </a:xfrm>
          <a:prstGeom prst="rect">
            <a:avLst/>
          </a:prstGeom>
        </p:spPr>
      </p:pic>
      <p:sp>
        <p:nvSpPr>
          <p:cNvPr id="137" name="Rectangle 136"/>
          <p:cNvSpPr/>
          <p:nvPr/>
        </p:nvSpPr>
        <p:spPr>
          <a:xfrm>
            <a:off x="521" y="289369"/>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9" y="2654489"/>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分级调度</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48" name="文本框 48"/>
          <p:cNvSpPr txBox="1"/>
          <p:nvPr/>
        </p:nvSpPr>
        <p:spPr>
          <a:xfrm>
            <a:off x="4058909" y="3394214"/>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常用的调度算法</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55" name="文本框 62"/>
          <p:cNvSpPr txBox="1"/>
          <p:nvPr/>
        </p:nvSpPr>
        <p:spPr>
          <a:xfrm>
            <a:off x="4058907" y="1849619"/>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处理器调度算法的目标</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2" name="文本框 76"/>
          <p:cNvSpPr txBox="1"/>
          <p:nvPr/>
        </p:nvSpPr>
        <p:spPr>
          <a:xfrm>
            <a:off x="4085801" y="4197785"/>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多处理器调度</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6" name="文本框 7"/>
          <p:cNvSpPr txBox="1"/>
          <p:nvPr/>
        </p:nvSpPr>
        <p:spPr>
          <a:xfrm>
            <a:off x="904717"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6</a:t>
            </a:r>
            <a:r>
              <a:rPr lang="zh-CN" altLang="en-US" sz="3300" b="1" spc="38" dirty="0">
                <a:solidFill>
                  <a:schemeClr val="bg1"/>
                </a:solidFill>
                <a:latin typeface="华文楷体" panose="02010600040101010101" pitchFamily="2" charset="-122"/>
                <a:ea typeface="华文楷体" panose="02010600040101010101" pitchFamily="2" charset="-122"/>
              </a:rPr>
              <a:t>章</a:t>
            </a:r>
            <a:endParaRPr lang="zh-CN" altLang="en-US" sz="3300" b="1" spc="38" dirty="0">
              <a:solidFill>
                <a:schemeClr val="bg1"/>
              </a:solidFill>
              <a:latin typeface="华文楷体" panose="02010600040101010101" pitchFamily="2" charset="-122"/>
              <a:ea typeface="华文楷体" panose="02010600040101010101" pitchFamily="2" charset="-122"/>
            </a:endParaRPr>
          </a:p>
        </p:txBody>
      </p:sp>
      <p:sp>
        <p:nvSpPr>
          <p:cNvPr id="167" name="文本框 6"/>
          <p:cNvSpPr txBox="1"/>
          <p:nvPr/>
        </p:nvSpPr>
        <p:spPr>
          <a:xfrm>
            <a:off x="693838" y="3481755"/>
            <a:ext cx="2004395"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处理器调度</a:t>
            </a:r>
            <a:endParaRPr lang="zh-CN" altLang="en-US" sz="2800" b="1" spc="38"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6"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最短作业优先调度算法（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SJF</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非抢占式</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2" y="36315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12682" y="1522072"/>
            <a:ext cx="7138694" cy="784830"/>
          </a:xfrm>
          <a:prstGeom prst="rect">
            <a:avLst/>
          </a:prstGeom>
        </p:spPr>
        <p:txBody>
          <a:bodyPr wrap="square">
            <a:spAutoFit/>
          </a:bodyPr>
          <a:lstStyle/>
          <a:p>
            <a:pPr indent="266700" algn="just">
              <a:lnSpc>
                <a:spcPct val="125000"/>
              </a:lnSpc>
            </a:pPr>
            <a:r>
              <a:rPr lang="zh-CN" altLang="zh-CN" b="1" dirty="0">
                <a:latin typeface="华文楷体" panose="02010600040101010101" pitchFamily="2" charset="-122"/>
                <a:ea typeface="华文楷体" panose="02010600040101010101" pitchFamily="2" charset="-122"/>
              </a:rPr>
              <a:t>避免</a:t>
            </a:r>
            <a:r>
              <a:rPr lang="en-US" altLang="zh-CN" b="1" dirty="0">
                <a:latin typeface="华文楷体" panose="02010600040101010101" pitchFamily="2" charset="-122"/>
                <a:ea typeface="华文楷体" panose="02010600040101010101" pitchFamily="2" charset="-122"/>
              </a:rPr>
              <a:t>FCFS</a:t>
            </a:r>
            <a:r>
              <a:rPr lang="zh-CN" altLang="zh-CN" b="1" dirty="0">
                <a:latin typeface="华文楷体" panose="02010600040101010101" pitchFamily="2" charset="-122"/>
                <a:ea typeface="华文楷体" panose="02010600040101010101" pitchFamily="2" charset="-122"/>
              </a:rPr>
              <a:t>算法对短进程不利的选择是最短进程优先策略。调度时，它在就绪队列中选择估计处理时间最短的进程。</a:t>
            </a:r>
            <a:endParaRPr lang="zh-CN" altLang="zh-CN" b="1" kern="100" dirty="0">
              <a:latin typeface="华文楷体" panose="02010600040101010101" pitchFamily="2" charset="-122"/>
              <a:ea typeface="华文楷体" panose="02010600040101010101" pitchFamily="2" charset="-122"/>
            </a:endParaRPr>
          </a:p>
        </p:txBody>
      </p:sp>
      <p:sp>
        <p:nvSpPr>
          <p:cNvPr id="3" name="矩形 2"/>
          <p:cNvSpPr/>
          <p:nvPr/>
        </p:nvSpPr>
        <p:spPr>
          <a:xfrm>
            <a:off x="512682" y="2692971"/>
            <a:ext cx="3978636" cy="646331"/>
          </a:xfrm>
          <a:prstGeom prst="rect">
            <a:avLst/>
          </a:prstGeom>
        </p:spPr>
        <p:txBody>
          <a:bodyPr wrap="square">
            <a:spAutoFit/>
          </a:bodyPr>
          <a:lstStyle/>
          <a:p>
            <a:r>
              <a:rPr lang="zh-CN" altLang="zh-CN" b="1" dirty="0">
                <a:solidFill>
                  <a:srgbClr val="003A8F"/>
                </a:solidFill>
                <a:latin typeface="华文楷体" panose="02010600040101010101" pitchFamily="2" charset="-122"/>
                <a:ea typeface="华文楷体" panose="02010600040101010101" pitchFamily="2" charset="-122"/>
              </a:rPr>
              <a:t>假设有如下一组进程，几乎同时到达就绪队列， </a:t>
            </a:r>
            <a:r>
              <a:rPr lang="en-US" altLang="zh-CN" b="1" dirty="0">
                <a:solidFill>
                  <a:srgbClr val="003A8F"/>
                </a:solidFill>
                <a:latin typeface="华文楷体" panose="02010600040101010101" pitchFamily="2" charset="-122"/>
                <a:ea typeface="华文楷体" panose="02010600040101010101" pitchFamily="2" charset="-122"/>
              </a:rPr>
              <a:t>CPU </a:t>
            </a:r>
            <a:r>
              <a:rPr lang="zh-CN" altLang="zh-CN" b="1" dirty="0">
                <a:solidFill>
                  <a:srgbClr val="003A8F"/>
                </a:solidFill>
                <a:latin typeface="华文楷体" panose="02010600040101010101" pitchFamily="2" charset="-122"/>
                <a:ea typeface="华文楷体" panose="02010600040101010101" pitchFamily="2" charset="-122"/>
              </a:rPr>
              <a:t>执行长度以</a:t>
            </a:r>
            <a:r>
              <a:rPr lang="en-US" altLang="zh-CN" b="1" dirty="0">
                <a:solidFill>
                  <a:srgbClr val="003A8F"/>
                </a:solidFill>
                <a:latin typeface="华文楷体" panose="02010600040101010101" pitchFamily="2" charset="-122"/>
                <a:ea typeface="华文楷体" panose="02010600040101010101" pitchFamily="2" charset="-122"/>
              </a:rPr>
              <a:t> </a:t>
            </a:r>
            <a:r>
              <a:rPr lang="en-US" altLang="zh-CN" b="1" dirty="0" err="1">
                <a:solidFill>
                  <a:srgbClr val="003A8F"/>
                </a:solidFill>
                <a:latin typeface="华文楷体" panose="02010600040101010101" pitchFamily="2" charset="-122"/>
                <a:ea typeface="华文楷体" panose="02010600040101010101" pitchFamily="2" charset="-122"/>
              </a:rPr>
              <a:t>ms</a:t>
            </a:r>
            <a:r>
              <a:rPr lang="en-US" altLang="zh-CN" b="1" dirty="0">
                <a:solidFill>
                  <a:srgbClr val="003A8F"/>
                </a:solidFill>
                <a:latin typeface="华文楷体" panose="02010600040101010101" pitchFamily="2" charset="-122"/>
                <a:ea typeface="华文楷体" panose="02010600040101010101" pitchFamily="2" charset="-122"/>
              </a:rPr>
              <a:t> </a:t>
            </a:r>
            <a:r>
              <a:rPr lang="zh-CN" altLang="zh-CN" b="1" dirty="0">
                <a:solidFill>
                  <a:srgbClr val="003A8F"/>
                </a:solidFill>
                <a:latin typeface="华文楷体" panose="02010600040101010101" pitchFamily="2" charset="-122"/>
                <a:ea typeface="华文楷体" panose="02010600040101010101" pitchFamily="2" charset="-122"/>
              </a:rPr>
              <a:t>计</a:t>
            </a:r>
            <a:r>
              <a:rPr lang="zh-CN" altLang="en-US" b="1" dirty="0">
                <a:solidFill>
                  <a:srgbClr val="003A8F"/>
                </a:solidFill>
                <a:latin typeface="华文楷体" panose="02010600040101010101" pitchFamily="2" charset="-122"/>
                <a:ea typeface="华文楷体" panose="02010600040101010101" pitchFamily="2" charset="-122"/>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sp>
        <p:nvSpPr>
          <p:cNvPr id="13" name="矩形 12"/>
          <p:cNvSpPr/>
          <p:nvPr/>
        </p:nvSpPr>
        <p:spPr>
          <a:xfrm>
            <a:off x="570112" y="5348303"/>
            <a:ext cx="5145961"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进程的平均等待时间为</a:t>
            </a:r>
            <a:r>
              <a:rPr lang="en-US" altLang="zh-CN" sz="2000" b="1" dirty="0">
                <a:solidFill>
                  <a:srgbClr val="6C0000"/>
                </a:solidFill>
                <a:latin typeface="华文楷体" panose="02010600040101010101" pitchFamily="2" charset="-122"/>
                <a:ea typeface="华文楷体" panose="02010600040101010101" pitchFamily="2" charset="-122"/>
              </a:rPr>
              <a:t>(7+3+12+0)/4=5.5ms</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nvGraphicFramePr>
        <p:xfrm>
          <a:off x="5659965" y="2231187"/>
          <a:ext cx="2571750" cy="1733550"/>
        </p:xfrm>
        <a:graphic>
          <a:graphicData uri="http://schemas.openxmlformats.org/drawingml/2006/table">
            <a:tbl>
              <a:tblPr firstRow="1" firstCol="1" bandRow="1">
                <a:tableStyleId>{5C22544A-7EE6-4342-B048-85BDC9FD1C3A}</a:tableStyleId>
              </a:tblPr>
              <a:tblGrid>
                <a:gridCol w="1025504"/>
                <a:gridCol w="1546246"/>
              </a:tblGrid>
              <a:tr h="0">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r>
              <a:tr h="0">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9</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3</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tr>
            </a:tbl>
          </a:graphicData>
        </a:graphic>
      </p:graphicFrame>
      <p:sp>
        <p:nvSpPr>
          <p:cNvPr id="8" name="矩形 7"/>
          <p:cNvSpPr/>
          <p:nvPr/>
        </p:nvSpPr>
        <p:spPr>
          <a:xfrm>
            <a:off x="452285" y="3742964"/>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9" name="矩形 8"/>
          <p:cNvSpPr/>
          <p:nvPr/>
        </p:nvSpPr>
        <p:spPr>
          <a:xfrm>
            <a:off x="5936761" y="4460581"/>
            <a:ext cx="2723144" cy="923330"/>
          </a:xfrm>
          <a:prstGeom prst="rect">
            <a:avLst/>
          </a:prstGeom>
          <a:solidFill>
            <a:schemeClr val="accent6">
              <a:lumMod val="20000"/>
              <a:lumOff val="80000"/>
            </a:schemeClr>
          </a:solidFill>
          <a:ln>
            <a:solidFill>
              <a:schemeClr val="accent1"/>
            </a:solidFill>
          </a:ln>
        </p:spPr>
        <p:txBody>
          <a:bodyPr wrap="square">
            <a:spAutoFit/>
          </a:bodyPr>
          <a:lstStyle/>
          <a:p>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SJF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算法的真正困难是如何知道下次</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CPU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执行的长度</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pic>
        <p:nvPicPr>
          <p:cNvPr id="11" name="图片 10"/>
          <p:cNvPicPr>
            <a:picLocks noChangeAspect="1"/>
          </p:cNvPicPr>
          <p:nvPr/>
        </p:nvPicPr>
        <p:blipFill>
          <a:blip r:embed="rId1"/>
          <a:stretch>
            <a:fillRect/>
          </a:stretch>
        </p:blipFill>
        <p:spPr>
          <a:xfrm>
            <a:off x="229195" y="4112298"/>
            <a:ext cx="5679745" cy="12360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p:nvPr/>
        </p:nvSpPr>
        <p:spPr>
          <a:xfrm>
            <a:off x="587618" y="404568"/>
            <a:ext cx="3518489"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rgbClr val="FFFF66"/>
                </a:solidFill>
                <a:latin typeface="方正粗黑宋简体" panose="02000000000000000000" pitchFamily="2" charset="-122"/>
                <a:ea typeface="方正粗黑宋简体" panose="02000000000000000000" pitchFamily="2" charset="-122"/>
              </a:rPr>
              <a:t>处理器调度</a:t>
            </a:r>
            <a:r>
              <a:rPr lang="en-US" altLang="zh-CN" sz="1800" b="0" dirty="0">
                <a:solidFill>
                  <a:srgbClr val="FFFF66"/>
                </a:solidFill>
                <a:latin typeface="方正粗黑宋简体" panose="02000000000000000000" pitchFamily="2" charset="-122"/>
                <a:ea typeface="方正粗黑宋简体" panose="02000000000000000000" pitchFamily="2" charset="-122"/>
              </a:rPr>
              <a:t>——</a:t>
            </a:r>
            <a:r>
              <a:rPr lang="zh-CN" altLang="en-US" sz="1800" b="0" dirty="0">
                <a:solidFill>
                  <a:srgbClr val="FFFF66"/>
                </a:solidFill>
                <a:latin typeface="方正粗黑宋简体" panose="02000000000000000000" pitchFamily="2" charset="-122"/>
                <a:ea typeface="方正粗黑宋简体" panose="02000000000000000000" pitchFamily="2" charset="-122"/>
              </a:rPr>
              <a:t>经典调度算法</a:t>
            </a:r>
            <a:endParaRPr lang="zh-CN" altLang="en-US" sz="1800" b="0" dirty="0">
              <a:solidFill>
                <a:srgbClr val="FFFF66"/>
              </a:solidFill>
              <a:latin typeface="方正粗黑宋简体" panose="02000000000000000000" pitchFamily="2" charset="-122"/>
              <a:ea typeface="方正粗黑宋简体" panose="02000000000000000000" pitchFamily="2" charset="-122"/>
            </a:endParaRPr>
          </a:p>
        </p:txBody>
      </p:sp>
      <p:sp>
        <p:nvSpPr>
          <p:cNvPr id="7" name="矩形 6"/>
          <p:cNvSpPr/>
          <p:nvPr/>
        </p:nvSpPr>
        <p:spPr>
          <a:xfrm>
            <a:off x="80723" y="1504694"/>
            <a:ext cx="6111354" cy="300082"/>
          </a:xfrm>
          <a:prstGeom prst="rect">
            <a:avLst/>
          </a:prstGeom>
        </p:spPr>
        <p:txBody>
          <a:bodyPr wrap="square">
            <a:spAutoFit/>
          </a:bodyPr>
          <a:lstStyle/>
          <a:p>
            <a:r>
              <a:rPr lang="zh-CN" altLang="en-US" sz="1350" dirty="0">
                <a:solidFill>
                  <a:srgbClr val="C00000"/>
                </a:solidFill>
                <a:hlinkClick r:id="rId1"/>
              </a:rPr>
              <a:t>https://www.educoder.net/classrooms/yfhb4v3p/video/107435</a:t>
            </a:r>
            <a:r>
              <a:rPr lang="zh-CN" altLang="en-US" sz="1350" dirty="0">
                <a:solidFill>
                  <a:srgbClr val="C00000"/>
                </a:solidFill>
              </a:rPr>
              <a:t> </a:t>
            </a:r>
            <a:endParaRPr lang="zh-CN" altLang="en-US" sz="1350" dirty="0">
              <a:solidFill>
                <a:srgbClr val="C00000"/>
              </a:solidFill>
            </a:endParaRPr>
          </a:p>
        </p:txBody>
      </p:sp>
      <p:sp>
        <p:nvSpPr>
          <p:cNvPr id="4" name="文本框 3"/>
          <p:cNvSpPr txBox="1"/>
          <p:nvPr/>
        </p:nvSpPr>
        <p:spPr>
          <a:xfrm>
            <a:off x="4860554" y="5248411"/>
            <a:ext cx="1459564" cy="300082"/>
          </a:xfrm>
          <a:prstGeom prst="rect">
            <a:avLst/>
          </a:prstGeom>
          <a:pattFill prst="lgConfetti">
            <a:fgClr>
              <a:schemeClr val="accent1"/>
            </a:fgClr>
            <a:bgClr>
              <a:schemeClr val="bg1"/>
            </a:bgClr>
          </a:pattFill>
        </p:spPr>
        <p:txBody>
          <a:bodyPr wrap="square" rtlCol="0">
            <a:spAutoFit/>
          </a:bodyPr>
          <a:lstStyle/>
          <a:p>
            <a:r>
              <a:rPr lang="en-US" altLang="zh-CN" sz="1350" dirty="0"/>
              <a:t>       </a:t>
            </a:r>
            <a:endParaRPr lang="zh-CN" altLang="en-US" sz="1350" dirty="0"/>
          </a:p>
        </p:txBody>
      </p:sp>
      <p:pic>
        <p:nvPicPr>
          <p:cNvPr id="8" name="ibm_hjy作品021930">
            <a:hlinkClick r:id="" action="ppaction://media"/>
          </p:cNvPr>
          <p:cNvPicPr>
            <a:picLocks noChangeAspect="1"/>
          </p:cNvPicPr>
          <p:nvPr>
            <a:videoFile r:link="rId2"/>
            <p:extLst>
              <p:ext uri="{DAA4B4D4-6D71-4841-9C94-3DE7FCFB9230}">
                <p14:media xmlns:p14="http://schemas.microsoft.com/office/powerpoint/2010/main" r:embed="rId3">
                  <p14:trim st="2097.000000"/>
                </p14:media>
              </p:ext>
            </p:extLst>
          </p:nvPr>
        </p:nvPicPr>
        <p:blipFill>
          <a:blip r:embed="rId4"/>
          <a:stretch>
            <a:fillRect/>
          </a:stretch>
        </p:blipFill>
        <p:spPr>
          <a:xfrm>
            <a:off x="198074" y="1824852"/>
            <a:ext cx="7114468" cy="4001888"/>
          </a:xfrm>
          <a:prstGeom prst="rect">
            <a:avLst/>
          </a:prstGeom>
        </p:spPr>
      </p:pic>
      <p:pic>
        <p:nvPicPr>
          <p:cNvPr id="2" name="图片 1"/>
          <p:cNvPicPr>
            <a:picLocks noChangeAspect="1"/>
          </p:cNvPicPr>
          <p:nvPr/>
        </p:nvPicPr>
        <p:blipFill>
          <a:blip r:embed="rId5"/>
          <a:stretch>
            <a:fillRect/>
          </a:stretch>
        </p:blipFill>
        <p:spPr>
          <a:xfrm>
            <a:off x="7312542" y="4798168"/>
            <a:ext cx="1250000" cy="1028572"/>
          </a:xfrm>
          <a:prstGeom prst="rect">
            <a:avLst/>
          </a:prstGeom>
        </p:spPr>
      </p:pic>
      <p:sp>
        <p:nvSpPr>
          <p:cNvPr id="9" name="文本框 8"/>
          <p:cNvSpPr txBox="1"/>
          <p:nvPr/>
        </p:nvSpPr>
        <p:spPr>
          <a:xfrm>
            <a:off x="4997638" y="5431631"/>
            <a:ext cx="1555295" cy="369332"/>
          </a:xfrm>
          <a:prstGeom prst="rect">
            <a:avLst/>
          </a:prstGeom>
          <a:pattFill prst="lgConfetti">
            <a:fgClr>
              <a:srgbClr val="0070C0"/>
            </a:fgClr>
            <a:bgClr>
              <a:schemeClr val="bg1"/>
            </a:bgClr>
          </a:pattFill>
        </p:spPr>
        <p:txBody>
          <a:bodyPr wrap="square" rtlCol="0">
            <a:spAutoFit/>
          </a:bodyPr>
          <a:lstStyle/>
          <a:p>
            <a:endParaRPr lang="en-US" altLang="zh-CN" sz="900" dirty="0"/>
          </a:p>
          <a:p>
            <a:endParaRPr lang="zh-CN" altLang="en-US" sz="900" dirty="0"/>
          </a:p>
        </p:txBody>
      </p:sp>
      <p:sp>
        <p:nvSpPr>
          <p:cNvPr id="10" name="矩形 9"/>
          <p:cNvSpPr/>
          <p:nvPr/>
        </p:nvSpPr>
        <p:spPr>
          <a:xfrm>
            <a:off x="4106107" y="1115287"/>
            <a:ext cx="3653593" cy="369332"/>
          </a:xfrm>
          <a:prstGeom prst="rect">
            <a:avLst/>
          </a:prstGeom>
        </p:spPr>
        <p:txBody>
          <a:bodyPr wrap="square">
            <a:spAutoFit/>
          </a:bodyPr>
          <a:lstStyle/>
          <a:p>
            <a:r>
              <a:rPr lang="zh-CN" altLang="en-US" kern="0" dirty="0">
                <a:solidFill>
                  <a:schemeClr val="bg1"/>
                </a:solidFill>
                <a:latin typeface="方正粗黑宋简体" panose="02000000000000000000" pitchFamily="2" charset="-122"/>
                <a:ea typeface="方正粗黑宋简体" panose="02000000000000000000" pitchFamily="2" charset="-122"/>
                <a:cs typeface="宋体" panose="02010600030101010101" pitchFamily="2" charset="-122"/>
              </a:rPr>
              <a:t>最短作业优先（</a:t>
            </a:r>
            <a:r>
              <a:rPr lang="en-US" altLang="zh-CN" kern="0" dirty="0">
                <a:solidFill>
                  <a:schemeClr val="bg1"/>
                </a:solidFill>
                <a:latin typeface="方正粗黑宋简体" panose="02000000000000000000" pitchFamily="2" charset="-122"/>
                <a:ea typeface="方正粗黑宋简体" panose="02000000000000000000" pitchFamily="2" charset="-122"/>
                <a:cs typeface="宋体" panose="02010600030101010101" pitchFamily="2" charset="-122"/>
              </a:rPr>
              <a:t>SJF</a:t>
            </a:r>
            <a:r>
              <a:rPr lang="zh-CN" altLang="en-US" kern="0" dirty="0">
                <a:solidFill>
                  <a:schemeClr val="bg1"/>
                </a:solidFill>
                <a:latin typeface="方正粗黑宋简体" panose="02000000000000000000" pitchFamily="2" charset="-122"/>
                <a:ea typeface="方正粗黑宋简体" panose="02000000000000000000" pitchFamily="2" charset="-122"/>
                <a:cs typeface="宋体" panose="02010600030101010101" pitchFamily="2" charset="-122"/>
              </a:rPr>
              <a:t>）</a:t>
            </a:r>
            <a:endParaRPr lang="zh-CN" altLang="en-US" dirty="0">
              <a:solidFill>
                <a:schemeClr val="bg1"/>
              </a:solidFill>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5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9300">
                <p:cTn id="7"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6"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最短作业优先调度算法（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SJF</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抢占式</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2" y="36315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12684" y="1522072"/>
            <a:ext cx="4785459" cy="1823576"/>
          </a:xfrm>
          <a:prstGeom prst="rect">
            <a:avLst/>
          </a:prstGeom>
        </p:spPr>
        <p:txBody>
          <a:bodyPr wrap="square">
            <a:spAutoFit/>
          </a:bodyPr>
          <a:lstStyle/>
          <a:p>
            <a:pPr indent="266700" algn="just">
              <a:lnSpc>
                <a:spcPct val="125000"/>
              </a:lnSpc>
            </a:pPr>
            <a:r>
              <a:rPr lang="zh-CN" altLang="zh-CN" b="1" dirty="0">
                <a:latin typeface="华文楷体" panose="02010600040101010101" pitchFamily="2" charset="-122"/>
                <a:ea typeface="华文楷体" panose="02010600040101010101" pitchFamily="2" charset="-122"/>
              </a:rPr>
              <a:t>当一个新进程到达就绪队列时，操作系统会激发调度程序，针对当前就绪队列中的进程的最新情况进行选择。如果新进程的</a:t>
            </a:r>
            <a:r>
              <a:rPr lang="en-US" altLang="zh-CN" b="1" dirty="0">
                <a:latin typeface="华文楷体" panose="02010600040101010101" pitchFamily="2" charset="-122"/>
                <a:ea typeface="华文楷体" panose="02010600040101010101" pitchFamily="2" charset="-122"/>
              </a:rPr>
              <a:t>CPU </a:t>
            </a:r>
            <a:r>
              <a:rPr lang="zh-CN" altLang="zh-CN" b="1" dirty="0">
                <a:latin typeface="华文楷体" panose="02010600040101010101" pitchFamily="2" charset="-122"/>
                <a:ea typeface="华文楷体" panose="02010600040101010101" pitchFamily="2" charset="-122"/>
              </a:rPr>
              <a:t>执行时间比与当前运行进程的尚未完成的</a:t>
            </a:r>
            <a:r>
              <a:rPr lang="en-US" altLang="zh-CN" b="1" dirty="0">
                <a:latin typeface="华文楷体" panose="02010600040101010101" pitchFamily="2" charset="-122"/>
                <a:ea typeface="华文楷体" panose="02010600040101010101" pitchFamily="2" charset="-122"/>
              </a:rPr>
              <a:t> CPU </a:t>
            </a:r>
            <a:r>
              <a:rPr lang="zh-CN" altLang="zh-CN" b="1" dirty="0">
                <a:latin typeface="华文楷体" panose="02010600040101010101" pitchFamily="2" charset="-122"/>
                <a:ea typeface="华文楷体" panose="02010600040101010101" pitchFamily="2" charset="-122"/>
              </a:rPr>
              <a:t>执行时间还要小，则抢占当前运行进程</a:t>
            </a:r>
            <a:r>
              <a:rPr lang="zh-CN" altLang="en-US" b="1" dirty="0">
                <a:latin typeface="华文楷体" panose="02010600040101010101" pitchFamily="2" charset="-122"/>
                <a:ea typeface="华文楷体" panose="02010600040101010101" pitchFamily="2" charset="-122"/>
              </a:rPr>
              <a:t>。</a:t>
            </a:r>
            <a:endParaRPr lang="zh-CN" altLang="zh-CN" b="1" kern="100" dirty="0">
              <a:latin typeface="华文楷体" panose="02010600040101010101" pitchFamily="2" charset="-122"/>
              <a:ea typeface="华文楷体" panose="02010600040101010101" pitchFamily="2" charset="-122"/>
            </a:endParaRPr>
          </a:p>
        </p:txBody>
      </p:sp>
      <p:sp>
        <p:nvSpPr>
          <p:cNvPr id="13" name="矩形 12"/>
          <p:cNvSpPr/>
          <p:nvPr/>
        </p:nvSpPr>
        <p:spPr>
          <a:xfrm>
            <a:off x="756502" y="5419002"/>
            <a:ext cx="5993949"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进程的平均等待时间为</a:t>
            </a:r>
            <a:r>
              <a:rPr lang="en-US" altLang="zh-CN" sz="2000" b="1" dirty="0">
                <a:solidFill>
                  <a:srgbClr val="6C0000"/>
                </a:solidFill>
                <a:latin typeface="华文楷体" panose="02010600040101010101" pitchFamily="2" charset="-122"/>
                <a:ea typeface="华文楷体" panose="02010600040101010101" pitchFamily="2" charset="-122"/>
              </a:rPr>
              <a:t>  </a:t>
            </a:r>
            <a:r>
              <a:rPr lang="en-US" altLang="zh-CN" b="1" dirty="0"/>
              <a:t>((10-1)+0+(17-2)+(5-3))/4= 6.5ms</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8" name="矩形 7"/>
          <p:cNvSpPr/>
          <p:nvPr/>
        </p:nvSpPr>
        <p:spPr>
          <a:xfrm>
            <a:off x="452285" y="3742964"/>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graphicFrame>
        <p:nvGraphicFramePr>
          <p:cNvPr id="11" name="表格 10"/>
          <p:cNvGraphicFramePr>
            <a:graphicFrameLocks noGrp="1"/>
          </p:cNvGraphicFramePr>
          <p:nvPr/>
        </p:nvGraphicFramePr>
        <p:xfrm>
          <a:off x="5653091" y="1860348"/>
          <a:ext cx="2746563" cy="1733550"/>
        </p:xfrm>
        <a:graphic>
          <a:graphicData uri="http://schemas.openxmlformats.org/drawingml/2006/table">
            <a:tbl>
              <a:tblPr firstRow="1" firstCol="1" bandRow="1">
                <a:tableStyleId>{5C22544A-7EE6-4342-B048-85BDC9FD1C3A}</a:tableStyleId>
              </a:tblPr>
              <a:tblGrid>
                <a:gridCol w="573794"/>
                <a:gridCol w="1055523"/>
                <a:gridCol w="1117246"/>
              </a:tblGrid>
              <a:tr h="0">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dirty="0">
                          <a:effectLst/>
                        </a:rPr>
                        <a:t>到达时间</a:t>
                      </a:r>
                      <a:endParaRPr lang="zh-CN" sz="1600" b="1" kern="100" dirty="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r>
              <a:tr h="0">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8</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9</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5</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tr>
            </a:tbl>
          </a:graphicData>
        </a:graphic>
      </p:graphicFrame>
      <p:pic>
        <p:nvPicPr>
          <p:cNvPr id="3" name="图片 2"/>
          <p:cNvPicPr>
            <a:picLocks noChangeAspect="1"/>
          </p:cNvPicPr>
          <p:nvPr/>
        </p:nvPicPr>
        <p:blipFill>
          <a:blip r:embed="rId1"/>
          <a:stretch>
            <a:fillRect/>
          </a:stretch>
        </p:blipFill>
        <p:spPr>
          <a:xfrm>
            <a:off x="756500" y="4304453"/>
            <a:ext cx="6032982" cy="10319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0112" y="1216276"/>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最高响应比优先调度算法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2" y="36315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705302" y="1276069"/>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 name="矩形 2"/>
          <p:cNvSpPr/>
          <p:nvPr/>
        </p:nvSpPr>
        <p:spPr>
          <a:xfrm>
            <a:off x="634405" y="2236883"/>
            <a:ext cx="7029347" cy="2400657"/>
          </a:xfrm>
          <a:prstGeom prst="rect">
            <a:avLst/>
          </a:prstGeom>
        </p:spPr>
        <p:txBody>
          <a:bodyPr wrap="square">
            <a:spAutoFit/>
          </a:bodyPr>
          <a:lstStyle/>
          <a:p>
            <a:pPr indent="266700" algn="just">
              <a:lnSpc>
                <a:spcPct val="125000"/>
              </a:lnSpc>
            </a:pPr>
            <a:r>
              <a:rPr lang="zh-CN" altLang="zh-CN" sz="2000" b="1" kern="100" dirty="0">
                <a:solidFill>
                  <a:srgbClr val="000000"/>
                </a:solidFill>
                <a:latin typeface="华文楷体" panose="02010600040101010101" pitchFamily="2" charset="-122"/>
                <a:ea typeface="华文楷体" panose="02010600040101010101" pitchFamily="2" charset="-122"/>
              </a:rPr>
              <a:t>最高响应比优先（</a:t>
            </a:r>
            <a:r>
              <a:rPr lang="en-US" altLang="zh-CN" sz="2000" b="1" kern="100" dirty="0">
                <a:solidFill>
                  <a:srgbClr val="000000"/>
                </a:solidFill>
                <a:latin typeface="华文楷体" panose="02010600040101010101" pitchFamily="2" charset="-122"/>
                <a:ea typeface="华文楷体" panose="02010600040101010101" pitchFamily="2" charset="-122"/>
              </a:rPr>
              <a:t>NRN</a:t>
            </a:r>
            <a:r>
              <a:rPr lang="zh-CN" altLang="zh-CN" sz="2000" b="1" kern="100" dirty="0">
                <a:solidFill>
                  <a:srgbClr val="000000"/>
                </a:solidFill>
                <a:latin typeface="华文楷体" panose="02010600040101010101" pitchFamily="2" charset="-122"/>
                <a:ea typeface="华文楷体" panose="02010600040101010101" pitchFamily="2" charset="-122"/>
              </a:rPr>
              <a:t>）是对</a:t>
            </a:r>
            <a:r>
              <a:rPr lang="en-US" altLang="zh-CN" sz="2000" b="1" kern="100" dirty="0">
                <a:solidFill>
                  <a:srgbClr val="000000"/>
                </a:solidFill>
                <a:latin typeface="华文楷体" panose="02010600040101010101" pitchFamily="2" charset="-122"/>
                <a:ea typeface="华文楷体" panose="02010600040101010101" pitchFamily="2" charset="-122"/>
              </a:rPr>
              <a:t>FCFS</a:t>
            </a:r>
            <a:r>
              <a:rPr lang="zh-CN" altLang="zh-CN" sz="2000" b="1" kern="100" dirty="0">
                <a:solidFill>
                  <a:srgbClr val="000000"/>
                </a:solidFill>
                <a:latin typeface="华文楷体" panose="02010600040101010101" pitchFamily="2" charset="-122"/>
                <a:ea typeface="华文楷体" panose="02010600040101010101" pitchFamily="2" charset="-122"/>
              </a:rPr>
              <a:t>和非抢占</a:t>
            </a:r>
            <a:r>
              <a:rPr lang="en-US" altLang="zh-CN" sz="2000" b="1" kern="100" dirty="0">
                <a:solidFill>
                  <a:srgbClr val="000000"/>
                </a:solidFill>
                <a:latin typeface="华文楷体" panose="02010600040101010101" pitchFamily="2" charset="-122"/>
                <a:ea typeface="华文楷体" panose="02010600040101010101" pitchFamily="2" charset="-122"/>
              </a:rPr>
              <a:t>SJF</a:t>
            </a:r>
            <a:r>
              <a:rPr lang="zh-CN" altLang="zh-CN" sz="2000" b="1" kern="100" dirty="0">
                <a:solidFill>
                  <a:srgbClr val="000000"/>
                </a:solidFill>
                <a:latin typeface="华文楷体" panose="02010600040101010101" pitchFamily="2" charset="-122"/>
                <a:ea typeface="华文楷体" panose="02010600040101010101" pitchFamily="2" charset="-122"/>
              </a:rPr>
              <a:t>策略的优化组合。</a:t>
            </a:r>
            <a:r>
              <a:rPr lang="en-US" altLang="zh-CN" sz="2000" b="1" kern="100" dirty="0">
                <a:solidFill>
                  <a:srgbClr val="000000"/>
                </a:solidFill>
                <a:latin typeface="华文楷体" panose="02010600040101010101" pitchFamily="2" charset="-122"/>
                <a:ea typeface="华文楷体" panose="02010600040101010101" pitchFamily="2" charset="-122"/>
              </a:rPr>
              <a:t>FCFS</a:t>
            </a:r>
            <a:r>
              <a:rPr lang="zh-CN" altLang="zh-CN" sz="2000" b="1" kern="100" dirty="0">
                <a:solidFill>
                  <a:srgbClr val="000000"/>
                </a:solidFill>
                <a:latin typeface="华文楷体" panose="02010600040101010101" pitchFamily="2" charset="-122"/>
                <a:ea typeface="华文楷体" panose="02010600040101010101" pitchFamily="2" charset="-122"/>
              </a:rPr>
              <a:t>只考虑了进程的等待时间，而非抢占</a:t>
            </a:r>
            <a:r>
              <a:rPr lang="en-US" altLang="zh-CN" sz="2000" b="1" kern="100" dirty="0">
                <a:solidFill>
                  <a:srgbClr val="000000"/>
                </a:solidFill>
                <a:latin typeface="华文楷体" panose="02010600040101010101" pitchFamily="2" charset="-122"/>
                <a:ea typeface="华文楷体" panose="02010600040101010101" pitchFamily="2" charset="-122"/>
              </a:rPr>
              <a:t>SPN</a:t>
            </a:r>
            <a:r>
              <a:rPr lang="zh-CN" altLang="zh-CN" sz="2000" b="1" kern="100" dirty="0">
                <a:solidFill>
                  <a:srgbClr val="000000"/>
                </a:solidFill>
                <a:latin typeface="华文楷体" panose="02010600040101010101" pitchFamily="2" charset="-122"/>
                <a:ea typeface="华文楷体" panose="02010600040101010101" pitchFamily="2" charset="-122"/>
              </a:rPr>
              <a:t>只考虑了执行时间。而</a:t>
            </a:r>
            <a:r>
              <a:rPr lang="en-US" altLang="zh-CN" sz="2000" b="1" kern="100" dirty="0">
                <a:solidFill>
                  <a:srgbClr val="000000"/>
                </a:solidFill>
                <a:latin typeface="华文楷体" panose="02010600040101010101" pitchFamily="2" charset="-122"/>
                <a:ea typeface="华文楷体" panose="02010600040101010101" pitchFamily="2" charset="-122"/>
              </a:rPr>
              <a:t>HRN</a:t>
            </a:r>
            <a:r>
              <a:rPr lang="zh-CN" altLang="zh-CN" sz="2000" b="1" kern="100" dirty="0">
                <a:solidFill>
                  <a:srgbClr val="000000"/>
                </a:solidFill>
                <a:latin typeface="华文楷体" panose="02010600040101010101" pitchFamily="2" charset="-122"/>
                <a:ea typeface="华文楷体" panose="02010600040101010101" pitchFamily="2" charset="-122"/>
              </a:rPr>
              <a:t>策略既考虑了等待时间，又考虑了进程的预计执行时间。用响应比</a:t>
            </a:r>
            <a:r>
              <a:rPr lang="en-US" altLang="zh-CN" sz="2000" b="1" kern="100" dirty="0">
                <a:solidFill>
                  <a:srgbClr val="000000"/>
                </a:solidFill>
                <a:latin typeface="华文楷体" panose="02010600040101010101" pitchFamily="2" charset="-122"/>
                <a:ea typeface="华文楷体" panose="02010600040101010101" pitchFamily="2" charset="-122"/>
              </a:rPr>
              <a:t>R</a:t>
            </a:r>
            <a:r>
              <a:rPr lang="zh-CN" altLang="zh-CN" sz="2000" b="1" kern="100" dirty="0">
                <a:solidFill>
                  <a:srgbClr val="000000"/>
                </a:solidFill>
                <a:latin typeface="华文楷体" panose="02010600040101010101" pitchFamily="2" charset="-122"/>
                <a:ea typeface="华文楷体" panose="02010600040101010101" pitchFamily="2" charset="-122"/>
              </a:rPr>
              <a:t>来表征，即</a:t>
            </a:r>
            <a:endParaRPr lang="en-US" altLang="zh-CN" sz="2000" b="1" kern="100" dirty="0">
              <a:solidFill>
                <a:srgbClr val="000000"/>
              </a:solidFill>
              <a:latin typeface="华文楷体" panose="02010600040101010101" pitchFamily="2" charset="-122"/>
              <a:ea typeface="华文楷体" panose="02010600040101010101" pitchFamily="2" charset="-122"/>
            </a:endParaRPr>
          </a:p>
          <a:p>
            <a:pPr indent="266700" algn="just">
              <a:lnSpc>
                <a:spcPct val="125000"/>
              </a:lnSpc>
            </a:pPr>
            <a:endParaRPr lang="zh-CN" altLang="zh-CN" sz="2000" b="1" kern="100" dirty="0">
              <a:latin typeface="华文楷体" panose="02010600040101010101" pitchFamily="2" charset="-122"/>
              <a:ea typeface="华文楷体" panose="02010600040101010101" pitchFamily="2" charset="-122"/>
            </a:endParaRPr>
          </a:p>
          <a:p>
            <a:pPr indent="266700" algn="just">
              <a:lnSpc>
                <a:spcPct val="125000"/>
              </a:lnSpc>
            </a:pPr>
            <a:r>
              <a:rPr lang="en-US" altLang="zh-CN" sz="2000" b="1" kern="100" dirty="0">
                <a:solidFill>
                  <a:srgbClr val="FF0000"/>
                </a:solidFill>
                <a:highlight>
                  <a:srgbClr val="FFFF00"/>
                </a:highlight>
                <a:latin typeface="华文楷体" panose="02010600040101010101" pitchFamily="2" charset="-122"/>
                <a:ea typeface="华文楷体" panose="02010600040101010101" pitchFamily="2" charset="-122"/>
              </a:rPr>
              <a:t>R=</a:t>
            </a:r>
            <a:r>
              <a:rPr lang="zh-CN" altLang="zh-CN" sz="2000" b="1" kern="100" dirty="0">
                <a:solidFill>
                  <a:srgbClr val="FF0000"/>
                </a:solidFill>
                <a:highlight>
                  <a:srgbClr val="FFFF00"/>
                </a:highlight>
                <a:latin typeface="华文楷体" panose="02010600040101010101" pitchFamily="2" charset="-122"/>
                <a:ea typeface="华文楷体" panose="02010600040101010101" pitchFamily="2" charset="-122"/>
              </a:rPr>
              <a:t>（</a:t>
            </a:r>
            <a:r>
              <a:rPr lang="en-US" altLang="zh-CN" sz="2000" b="1" kern="100" dirty="0">
                <a:solidFill>
                  <a:srgbClr val="FF0000"/>
                </a:solidFill>
                <a:highlight>
                  <a:srgbClr val="FFFF00"/>
                </a:highlight>
                <a:latin typeface="华文楷体" panose="02010600040101010101" pitchFamily="2" charset="-122"/>
                <a:ea typeface="华文楷体" panose="02010600040101010101" pitchFamily="2" charset="-122"/>
              </a:rPr>
              <a:t>W+S</a:t>
            </a:r>
            <a:r>
              <a:rPr lang="zh-CN" altLang="zh-CN" sz="2000" b="1" kern="100" dirty="0">
                <a:solidFill>
                  <a:srgbClr val="FF0000"/>
                </a:solidFill>
                <a:highlight>
                  <a:srgbClr val="FFFF00"/>
                </a:highlight>
                <a:latin typeface="华文楷体" panose="02010600040101010101" pitchFamily="2" charset="-122"/>
                <a:ea typeface="华文楷体" panose="02010600040101010101" pitchFamily="2" charset="-122"/>
              </a:rPr>
              <a:t>）</a:t>
            </a:r>
            <a:r>
              <a:rPr lang="en-US" altLang="zh-CN" sz="2000" b="1" kern="100" dirty="0">
                <a:solidFill>
                  <a:srgbClr val="FF0000"/>
                </a:solidFill>
                <a:highlight>
                  <a:srgbClr val="FFFF00"/>
                </a:highlight>
                <a:latin typeface="华文楷体" panose="02010600040101010101" pitchFamily="2" charset="-122"/>
                <a:ea typeface="华文楷体" panose="02010600040101010101" pitchFamily="2" charset="-122"/>
              </a:rPr>
              <a:t>/S</a:t>
            </a:r>
            <a:r>
              <a:rPr lang="zh-CN" altLang="zh-CN" sz="2000" b="1" kern="100" dirty="0">
                <a:solidFill>
                  <a:srgbClr val="6C0000"/>
                </a:solidFill>
                <a:latin typeface="华文楷体" panose="02010600040101010101" pitchFamily="2" charset="-122"/>
                <a:ea typeface="华文楷体" panose="02010600040101010101" pitchFamily="2" charset="-122"/>
              </a:rPr>
              <a:t>，其中，</a:t>
            </a:r>
            <a:r>
              <a:rPr lang="en-US" altLang="zh-CN" sz="2000" b="1" kern="100" dirty="0">
                <a:solidFill>
                  <a:srgbClr val="6C0000"/>
                </a:solidFill>
                <a:latin typeface="华文楷体" panose="02010600040101010101" pitchFamily="2" charset="-122"/>
                <a:ea typeface="华文楷体" panose="02010600040101010101" pitchFamily="2" charset="-122"/>
              </a:rPr>
              <a:t>W</a:t>
            </a:r>
            <a:r>
              <a:rPr lang="zh-CN" altLang="zh-CN" sz="2000" b="1" kern="100" dirty="0">
                <a:solidFill>
                  <a:srgbClr val="6C0000"/>
                </a:solidFill>
                <a:latin typeface="华文楷体" panose="02010600040101010101" pitchFamily="2" charset="-122"/>
                <a:ea typeface="华文楷体" panose="02010600040101010101" pitchFamily="2" charset="-122"/>
              </a:rPr>
              <a:t>为等待时间，</a:t>
            </a:r>
            <a:r>
              <a:rPr lang="en-US" altLang="zh-CN" sz="2000" b="1" kern="100" dirty="0">
                <a:solidFill>
                  <a:srgbClr val="6C0000"/>
                </a:solidFill>
                <a:latin typeface="华文楷体" panose="02010600040101010101" pitchFamily="2" charset="-122"/>
                <a:ea typeface="华文楷体" panose="02010600040101010101" pitchFamily="2" charset="-122"/>
              </a:rPr>
              <a:t>S</a:t>
            </a:r>
            <a:r>
              <a:rPr lang="zh-CN" altLang="zh-CN" sz="2000" b="1" kern="100" dirty="0">
                <a:solidFill>
                  <a:srgbClr val="6C0000"/>
                </a:solidFill>
                <a:latin typeface="华文楷体" panose="02010600040101010101" pitchFamily="2" charset="-122"/>
                <a:ea typeface="华文楷体" panose="02010600040101010101" pitchFamily="2" charset="-122"/>
              </a:rPr>
              <a:t>为预计的执行时间。</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6"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最高响应比优先调度算法（续）</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2" y="36315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1202123" y="1481972"/>
            <a:ext cx="3585031" cy="646331"/>
          </a:xfrm>
          <a:prstGeom prst="rect">
            <a:avLst/>
          </a:prstGeom>
        </p:spPr>
        <p:txBody>
          <a:bodyPr wrap="square">
            <a:spAutoFit/>
          </a:bodyPr>
          <a:lstStyle/>
          <a:p>
            <a:pPr indent="266700" algn="just"/>
            <a:r>
              <a:rPr lang="zh-CN" altLang="zh-CN" b="1" kern="100" dirty="0">
                <a:solidFill>
                  <a:srgbClr val="000000"/>
                </a:solidFill>
                <a:latin typeface="华文楷体" panose="02010600040101010101" pitchFamily="2" charset="-122"/>
                <a:ea typeface="华文楷体" panose="02010600040101010101" pitchFamily="2" charset="-122"/>
              </a:rPr>
              <a:t>假设有如下一组进程，</a:t>
            </a:r>
            <a:r>
              <a:rPr lang="en-US" altLang="zh-CN" b="1" kern="100" dirty="0">
                <a:solidFill>
                  <a:srgbClr val="000000"/>
                </a:solidFill>
                <a:latin typeface="华文楷体" panose="02010600040101010101" pitchFamily="2" charset="-122"/>
                <a:ea typeface="华文楷体" panose="02010600040101010101" pitchFamily="2" charset="-122"/>
              </a:rPr>
              <a:t>   </a:t>
            </a:r>
            <a:endParaRPr lang="en-US" altLang="zh-CN" b="1" kern="100" dirty="0">
              <a:solidFill>
                <a:srgbClr val="000000"/>
              </a:solidFill>
              <a:latin typeface="华文楷体" panose="02010600040101010101" pitchFamily="2" charset="-122"/>
              <a:ea typeface="华文楷体" panose="02010600040101010101" pitchFamily="2" charset="-122"/>
            </a:endParaRPr>
          </a:p>
          <a:p>
            <a:pPr indent="266700" algn="just"/>
            <a:r>
              <a:rPr lang="en-US" altLang="zh-CN" b="1" kern="100" dirty="0">
                <a:solidFill>
                  <a:srgbClr val="000000"/>
                </a:solidFill>
                <a:latin typeface="华文楷体" panose="02010600040101010101" pitchFamily="2" charset="-122"/>
                <a:ea typeface="华文楷体" panose="02010600040101010101" pitchFamily="2" charset="-122"/>
              </a:rPr>
              <a:t>CPU </a:t>
            </a:r>
            <a:r>
              <a:rPr lang="zh-CN" altLang="zh-CN" b="1" kern="100" dirty="0">
                <a:solidFill>
                  <a:srgbClr val="000000"/>
                </a:solidFill>
                <a:latin typeface="华文楷体" panose="02010600040101010101" pitchFamily="2" charset="-122"/>
                <a:ea typeface="华文楷体" panose="02010600040101010101" pitchFamily="2" charset="-122"/>
              </a:rPr>
              <a:t>执行长度以</a:t>
            </a:r>
            <a:r>
              <a:rPr lang="en-US" altLang="zh-CN" b="1" kern="100" dirty="0">
                <a:solidFill>
                  <a:srgbClr val="000000"/>
                </a:solidFill>
                <a:latin typeface="华文楷体" panose="02010600040101010101" pitchFamily="2" charset="-122"/>
                <a:ea typeface="华文楷体" panose="02010600040101010101" pitchFamily="2" charset="-122"/>
              </a:rPr>
              <a:t> </a:t>
            </a:r>
            <a:r>
              <a:rPr lang="en-US" altLang="zh-CN" b="1" kern="100" dirty="0" err="1">
                <a:solidFill>
                  <a:srgbClr val="000000"/>
                </a:solidFill>
                <a:latin typeface="华文楷体" panose="02010600040101010101" pitchFamily="2" charset="-122"/>
                <a:ea typeface="华文楷体" panose="02010600040101010101" pitchFamily="2" charset="-122"/>
              </a:rPr>
              <a:t>ms</a:t>
            </a: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计：</a:t>
            </a:r>
            <a:endParaRPr lang="zh-CN" altLang="zh-CN" b="1" kern="100" dirty="0">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nvGraphicFramePr>
        <p:xfrm>
          <a:off x="4155140" y="1481970"/>
          <a:ext cx="3018570" cy="2072640"/>
        </p:xfrm>
        <a:graphic>
          <a:graphicData uri="http://schemas.openxmlformats.org/drawingml/2006/table">
            <a:tbl>
              <a:tblPr firstRow="1" firstCol="1" bandRow="1">
                <a:tableStyleId>{5C22544A-7EE6-4342-B048-85BDC9FD1C3A}</a:tableStyleId>
              </a:tblPr>
              <a:tblGrid>
                <a:gridCol w="1006190"/>
                <a:gridCol w="1006190"/>
                <a:gridCol w="1006190"/>
              </a:tblGrid>
              <a:tr h="299188">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到达时间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r>
              <a:tr h="160655">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160655">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160655">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160655">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153035">
                <a:tc>
                  <a:txBody>
                    <a:bodyPr/>
                    <a:lstStyle/>
                    <a:p>
                      <a:pPr algn="ctr">
                        <a:spcAft>
                          <a:spcPts val="0"/>
                        </a:spcAft>
                      </a:pPr>
                      <a:r>
                        <a:rPr lang="en-US" sz="1600" b="1" kern="100">
                          <a:effectLst/>
                        </a:rPr>
                        <a:t>P5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5</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tr>
            </a:tbl>
          </a:graphicData>
        </a:graphic>
      </p:graphicFrame>
      <p:sp>
        <p:nvSpPr>
          <p:cNvPr id="9" name="矩形 8"/>
          <p:cNvSpPr/>
          <p:nvPr/>
        </p:nvSpPr>
        <p:spPr>
          <a:xfrm>
            <a:off x="2" y="2310635"/>
            <a:ext cx="7279775" cy="1938992"/>
          </a:xfrm>
          <a:prstGeom prst="rect">
            <a:avLst/>
          </a:prstGeom>
        </p:spPr>
        <p:txBody>
          <a:bodyPr wrap="square">
            <a:spAutoFit/>
          </a:bodyPr>
          <a:lstStyle/>
          <a:p>
            <a:pPr indent="266700" algn="just">
              <a:lnSpc>
                <a:spcPct val="125000"/>
              </a:lnSpc>
            </a:pPr>
            <a:r>
              <a:rPr lang="en-US" altLang="zh-CN" sz="1600" b="1" kern="100" dirty="0">
                <a:solidFill>
                  <a:srgbClr val="003A8F"/>
                </a:solidFill>
                <a:latin typeface="Times New Roman" panose="02020603050405020304" pitchFamily="18" charset="0"/>
                <a:ea typeface="宋体" panose="02010600030101010101" pitchFamily="2" charset="-122"/>
              </a:rPr>
              <a:t>0</a:t>
            </a:r>
            <a:r>
              <a:rPr lang="zh-CN" altLang="zh-CN" sz="1600" b="1" kern="100" dirty="0">
                <a:solidFill>
                  <a:srgbClr val="003A8F"/>
                </a:solidFill>
                <a:latin typeface="Times New Roman" panose="02020603050405020304" pitchFamily="18" charset="0"/>
                <a:ea typeface="宋体" panose="02010600030101010101" pitchFamily="2" charset="-122"/>
              </a:rPr>
              <a:t>时刻</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1</a:t>
            </a:r>
            <a:r>
              <a:rPr lang="zh-CN" altLang="zh-CN" sz="1600" b="1" kern="100" dirty="0">
                <a:solidFill>
                  <a:srgbClr val="003A8F"/>
                </a:solidFill>
                <a:latin typeface="Times New Roman" panose="02020603050405020304" pitchFamily="18" charset="0"/>
                <a:ea typeface="宋体" panose="02010600030101010101" pitchFamily="2" charset="-122"/>
              </a:rPr>
              <a:t>运行，</a:t>
            </a:r>
            <a:r>
              <a:rPr lang="en-US" altLang="zh-CN" sz="1600" b="1" kern="100" dirty="0">
                <a:solidFill>
                  <a:srgbClr val="003A8F"/>
                </a:solidFill>
                <a:latin typeface="Times New Roman" panose="02020603050405020304" pitchFamily="18" charset="0"/>
                <a:ea typeface="宋体" panose="02010600030101010101" pitchFamily="2" charset="-122"/>
              </a:rPr>
              <a:t>10</a:t>
            </a:r>
            <a:r>
              <a:rPr lang="zh-CN" altLang="zh-CN" sz="1600" b="1" kern="100" dirty="0">
                <a:solidFill>
                  <a:srgbClr val="003A8F"/>
                </a:solidFill>
                <a:latin typeface="Times New Roman" panose="02020603050405020304" pitchFamily="18" charset="0"/>
                <a:ea typeface="宋体" panose="02010600030101010101" pitchFamily="2" charset="-122"/>
              </a:rPr>
              <a:t>时刻，</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1</a:t>
            </a:r>
            <a:r>
              <a:rPr lang="zh-CN" altLang="zh-CN" sz="1600" b="1" kern="100" dirty="0">
                <a:solidFill>
                  <a:srgbClr val="003A8F"/>
                </a:solidFill>
                <a:latin typeface="Times New Roman" panose="02020603050405020304" pitchFamily="18" charset="0"/>
                <a:ea typeface="宋体" panose="02010600030101010101" pitchFamily="2" charset="-122"/>
              </a:rPr>
              <a:t>运行完，</a:t>
            </a:r>
            <a:endParaRPr lang="en-US" altLang="zh-CN" sz="1600" b="1" kern="100" dirty="0">
              <a:solidFill>
                <a:srgbClr val="003A8F"/>
              </a:solidFill>
              <a:latin typeface="Times New Roman" panose="02020603050405020304" pitchFamily="18" charset="0"/>
              <a:ea typeface="宋体" panose="02010600030101010101" pitchFamily="2" charset="-122"/>
            </a:endParaRPr>
          </a:p>
          <a:p>
            <a:pPr indent="266700" algn="just">
              <a:lnSpc>
                <a:spcPct val="125000"/>
              </a:lnSpc>
            </a:pPr>
            <a:r>
              <a:rPr lang="zh-CN" altLang="zh-CN" sz="1600" b="1" kern="100" dirty="0">
                <a:solidFill>
                  <a:srgbClr val="003A8F"/>
                </a:solidFill>
                <a:latin typeface="Times New Roman" panose="02020603050405020304" pitchFamily="18" charset="0"/>
                <a:ea typeface="宋体" panose="02010600030101010101" pitchFamily="2" charset="-122"/>
              </a:rPr>
              <a:t>此时</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的响应比分别为：</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(1+9)/1=10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3</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(2+8)/2=5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4</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(1+7)/1=8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(5+6)/5=2.2</a:t>
            </a:r>
            <a:r>
              <a:rPr lang="zh-CN" altLang="zh-CN" sz="1600" b="1" kern="100" dirty="0">
                <a:solidFill>
                  <a:srgbClr val="003A8F"/>
                </a:solidFill>
                <a:latin typeface="Times New Roman" panose="02020603050405020304" pitchFamily="18" charset="0"/>
                <a:ea typeface="宋体" panose="02010600030101010101" pitchFamily="2" charset="-122"/>
              </a:rPr>
              <a:t>，因此</a:t>
            </a:r>
            <a:r>
              <a:rPr lang="zh-CN" altLang="en-US" sz="1600" b="1" kern="100" dirty="0">
                <a:solidFill>
                  <a:srgbClr val="003A8F"/>
                </a:solidFill>
                <a:latin typeface="Times New Roman" panose="02020603050405020304" pitchFamily="18" charset="0"/>
                <a:ea typeface="宋体" panose="02010600030101010101" pitchFamily="2" charset="-122"/>
              </a:rPr>
              <a:t>进程</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zh-CN" altLang="zh-CN" sz="1600" b="1" kern="100" dirty="0">
                <a:solidFill>
                  <a:srgbClr val="003A8F"/>
                </a:solidFill>
                <a:latin typeface="Times New Roman" panose="02020603050405020304" pitchFamily="18" charset="0"/>
                <a:ea typeface="宋体" panose="02010600030101010101" pitchFamily="2" charset="-122"/>
              </a:rPr>
              <a:t>获得处理器运行，直到</a:t>
            </a:r>
            <a:r>
              <a:rPr lang="en-US" altLang="zh-CN" sz="1600" b="1" kern="100" dirty="0">
                <a:solidFill>
                  <a:srgbClr val="003A8F"/>
                </a:solidFill>
                <a:latin typeface="Times New Roman" panose="02020603050405020304" pitchFamily="18" charset="0"/>
                <a:ea typeface="宋体" panose="02010600030101010101" pitchFamily="2" charset="-122"/>
              </a:rPr>
              <a:t> 11</a:t>
            </a:r>
            <a:r>
              <a:rPr lang="zh-CN" altLang="zh-CN" sz="1600" b="1" kern="100" dirty="0">
                <a:solidFill>
                  <a:srgbClr val="003A8F"/>
                </a:solidFill>
                <a:latin typeface="Times New Roman" panose="02020603050405020304" pitchFamily="18" charset="0"/>
                <a:ea typeface="宋体" panose="02010600030101010101" pitchFamily="2" charset="-122"/>
              </a:rPr>
              <a:t>时刻结束。</a:t>
            </a:r>
            <a:endParaRPr lang="zh-CN" altLang="zh-CN" sz="1600" b="1" kern="100" dirty="0">
              <a:solidFill>
                <a:srgbClr val="003A8F"/>
              </a:solidFill>
              <a:latin typeface="Times New Roman" panose="02020603050405020304" pitchFamily="18" charset="0"/>
              <a:ea typeface="宋体" panose="02010600030101010101" pitchFamily="2" charset="-122"/>
            </a:endParaRPr>
          </a:p>
        </p:txBody>
      </p:sp>
      <p:sp>
        <p:nvSpPr>
          <p:cNvPr id="3" name="矩形 2"/>
          <p:cNvSpPr/>
          <p:nvPr/>
        </p:nvSpPr>
        <p:spPr>
          <a:xfrm>
            <a:off x="204165" y="3862035"/>
            <a:ext cx="6871447" cy="1323439"/>
          </a:xfrm>
          <a:prstGeom prst="rect">
            <a:avLst/>
          </a:prstGeom>
          <a:solidFill>
            <a:schemeClr val="accent4">
              <a:lumMod val="20000"/>
              <a:lumOff val="80000"/>
            </a:schemeClr>
          </a:solidFill>
          <a:ln>
            <a:solidFill>
              <a:schemeClr val="accent1"/>
            </a:solidFill>
          </a:ln>
        </p:spPr>
        <p:txBody>
          <a:bodyPr wrap="square">
            <a:spAutoFit/>
          </a:bodyPr>
          <a:lstStyle/>
          <a:p>
            <a:pPr indent="266700" algn="just">
              <a:lnSpc>
                <a:spcPct val="125000"/>
              </a:lnSpc>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zh-CN" altLang="zh-CN" sz="1600" b="1" kern="100" dirty="0">
                <a:solidFill>
                  <a:srgbClr val="003A8F"/>
                </a:solidFill>
                <a:latin typeface="Times New Roman" panose="02020603050405020304" pitchFamily="18" charset="0"/>
                <a:ea typeface="宋体" panose="02010600030101010101" pitchFamily="2" charset="-122"/>
              </a:rPr>
              <a:t>运行完，</a:t>
            </a:r>
            <a:r>
              <a:rPr lang="en-US" altLang="zh-CN" sz="1600" b="1" kern="100" dirty="0">
                <a:solidFill>
                  <a:srgbClr val="003A8F"/>
                </a:solidFill>
                <a:latin typeface="Times New Roman" panose="02020603050405020304" pitchFamily="18" charset="0"/>
                <a:ea typeface="宋体" panose="02010600030101010101" pitchFamily="2" charset="-122"/>
              </a:rPr>
              <a:t>t=11</a:t>
            </a:r>
            <a:r>
              <a:rPr lang="zh-CN" altLang="en-US" sz="1600" b="1" kern="100" dirty="0">
                <a:solidFill>
                  <a:srgbClr val="003A8F"/>
                </a:solidFill>
                <a:latin typeface="Times New Roman" panose="02020603050405020304" pitchFamily="18" charset="0"/>
                <a:ea typeface="宋体" panose="02010600030101010101" pitchFamily="2" charset="-122"/>
              </a:rPr>
              <a:t>，</a:t>
            </a:r>
            <a:r>
              <a:rPr lang="zh-CN" altLang="zh-CN" sz="1600" b="1" kern="100" dirty="0">
                <a:solidFill>
                  <a:srgbClr val="003A8F"/>
                </a:solidFill>
                <a:latin typeface="Times New Roman" panose="02020603050405020304" pitchFamily="18" charset="0"/>
                <a:ea typeface="宋体" panose="02010600030101010101" pitchFamily="2" charset="-122"/>
              </a:rPr>
              <a:t>此时</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3</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的响应比分别为：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3</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(2+9)/2=5.5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4</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(1+8)/1=9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(5+7)/5=2.4</a:t>
            </a:r>
            <a:r>
              <a:rPr lang="zh-CN" altLang="zh-CN" sz="1600" b="1" kern="100" dirty="0">
                <a:solidFill>
                  <a:srgbClr val="003A8F"/>
                </a:solidFill>
                <a:latin typeface="Times New Roman" panose="02020603050405020304" pitchFamily="18" charset="0"/>
                <a:ea typeface="宋体" panose="02010600030101010101" pitchFamily="2" charset="-122"/>
              </a:rPr>
              <a:t>，因此</a:t>
            </a:r>
            <a:r>
              <a:rPr lang="zh-CN" altLang="en-US" sz="1600" b="1" kern="100" dirty="0">
                <a:solidFill>
                  <a:srgbClr val="003A8F"/>
                </a:solidFill>
                <a:latin typeface="Times New Roman" panose="02020603050405020304" pitchFamily="18" charset="0"/>
                <a:ea typeface="宋体" panose="02010600030101010101" pitchFamily="2" charset="-122"/>
              </a:rPr>
              <a:t>进程</a:t>
            </a:r>
            <a:r>
              <a:rPr lang="en-US" altLang="zh-CN" sz="1600" b="1" kern="100" dirty="0">
                <a:solidFill>
                  <a:srgbClr val="003A8F"/>
                </a:solidFill>
                <a:latin typeface="Times New Roman" panose="02020603050405020304" pitchFamily="18" charset="0"/>
                <a:ea typeface="宋体" panose="02010600030101010101" pitchFamily="2" charset="-122"/>
              </a:rPr>
              <a:t>P4 </a:t>
            </a:r>
            <a:r>
              <a:rPr lang="zh-CN" altLang="zh-CN" sz="1600" b="1" kern="100" dirty="0">
                <a:solidFill>
                  <a:srgbClr val="003A8F"/>
                </a:solidFill>
                <a:latin typeface="Times New Roman" panose="02020603050405020304" pitchFamily="18" charset="0"/>
                <a:ea typeface="宋体" panose="02010600030101010101" pitchFamily="2" charset="-122"/>
              </a:rPr>
              <a:t>获得处理器执行，直到</a:t>
            </a:r>
            <a:r>
              <a:rPr lang="en-US" altLang="zh-CN" sz="1600" b="1" kern="100" dirty="0">
                <a:solidFill>
                  <a:srgbClr val="003A8F"/>
                </a:solidFill>
                <a:latin typeface="Times New Roman" panose="02020603050405020304" pitchFamily="18" charset="0"/>
                <a:ea typeface="宋体" panose="02010600030101010101" pitchFamily="2" charset="-122"/>
              </a:rPr>
              <a:t>12</a:t>
            </a:r>
            <a:r>
              <a:rPr lang="zh-CN" altLang="zh-CN" sz="1600" b="1" kern="100" dirty="0">
                <a:solidFill>
                  <a:srgbClr val="003A8F"/>
                </a:solidFill>
                <a:latin typeface="Times New Roman" panose="02020603050405020304" pitchFamily="18" charset="0"/>
                <a:ea typeface="宋体" panose="02010600030101010101" pitchFamily="2" charset="-122"/>
              </a:rPr>
              <a:t>时刻结束。</a:t>
            </a:r>
            <a:endParaRPr lang="zh-CN" altLang="zh-CN" sz="1600" b="1" kern="100" dirty="0">
              <a:solidFill>
                <a:srgbClr val="003A8F"/>
              </a:solidFill>
              <a:latin typeface="Times New Roman" panose="02020603050405020304" pitchFamily="18" charset="0"/>
              <a:ea typeface="宋体" panose="02010600030101010101" pitchFamily="2" charset="-122"/>
            </a:endParaRPr>
          </a:p>
        </p:txBody>
      </p:sp>
      <p:sp>
        <p:nvSpPr>
          <p:cNvPr id="11" name="矩形 10"/>
          <p:cNvSpPr/>
          <p:nvPr/>
        </p:nvSpPr>
        <p:spPr>
          <a:xfrm>
            <a:off x="204164" y="5185474"/>
            <a:ext cx="6871447" cy="1015663"/>
          </a:xfrm>
          <a:prstGeom prst="rect">
            <a:avLst/>
          </a:prstGeom>
          <a:solidFill>
            <a:schemeClr val="accent5">
              <a:lumMod val="20000"/>
              <a:lumOff val="80000"/>
            </a:schemeClr>
          </a:solidFill>
          <a:ln>
            <a:solidFill>
              <a:schemeClr val="accent1"/>
            </a:solidFill>
          </a:ln>
        </p:spPr>
        <p:txBody>
          <a:bodyPr wrap="square">
            <a:spAutoFit/>
          </a:bodyPr>
          <a:lstStyle/>
          <a:p>
            <a:pPr indent="266700" algn="just">
              <a:lnSpc>
                <a:spcPct val="125000"/>
              </a:lnSpc>
            </a:pP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4</a:t>
            </a:r>
            <a:r>
              <a:rPr lang="zh-CN" altLang="zh-CN" sz="1600" b="1" kern="100" dirty="0">
                <a:solidFill>
                  <a:srgbClr val="000000"/>
                </a:solidFill>
                <a:latin typeface="Times New Roman" panose="02020603050405020304" pitchFamily="18" charset="0"/>
                <a:ea typeface="宋体" panose="02010600030101010101" pitchFamily="2" charset="-122"/>
              </a:rPr>
              <a:t>运行完，</a:t>
            </a:r>
            <a:r>
              <a:rPr lang="en-US" altLang="zh-CN" sz="1600" b="1" kern="100" dirty="0">
                <a:solidFill>
                  <a:srgbClr val="000000"/>
                </a:solidFill>
                <a:latin typeface="Times New Roman" panose="02020603050405020304" pitchFamily="18" charset="0"/>
                <a:ea typeface="宋体" panose="02010600030101010101" pitchFamily="2" charset="-122"/>
              </a:rPr>
              <a:t>t=12</a:t>
            </a:r>
            <a:r>
              <a:rPr lang="zh-CN" altLang="en-US" sz="1600" b="1" kern="100" dirty="0">
                <a:solidFill>
                  <a:srgbClr val="000000"/>
                </a:solidFill>
                <a:latin typeface="Times New Roman" panose="02020603050405020304" pitchFamily="18" charset="0"/>
                <a:ea typeface="宋体" panose="02010600030101010101" pitchFamily="2" charset="-122"/>
              </a:rPr>
              <a:t>，</a:t>
            </a:r>
            <a:r>
              <a:rPr lang="zh-CN" altLang="zh-CN" sz="1600" b="1" kern="100" dirty="0">
                <a:solidFill>
                  <a:srgbClr val="000000"/>
                </a:solidFill>
                <a:latin typeface="Times New Roman" panose="02020603050405020304" pitchFamily="18" charset="0"/>
                <a:ea typeface="宋体" panose="02010600030101010101" pitchFamily="2" charset="-122"/>
              </a:rPr>
              <a:t>此时</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3</a:t>
            </a:r>
            <a:r>
              <a:rPr lang="zh-CN" altLang="zh-CN" sz="1600" b="1" kern="100" dirty="0">
                <a:solidFill>
                  <a:srgbClr val="000000"/>
                </a:solidFill>
                <a:latin typeface="Times New Roman" panose="02020603050405020304" pitchFamily="18" charset="0"/>
                <a:ea typeface="宋体" panose="02010600030101010101" pitchFamily="2" charset="-122"/>
              </a:rPr>
              <a:t>、</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5</a:t>
            </a:r>
            <a:r>
              <a:rPr lang="zh-CN" altLang="zh-CN" sz="1600" b="1" kern="100" dirty="0">
                <a:solidFill>
                  <a:srgbClr val="000000"/>
                </a:solidFill>
                <a:latin typeface="Times New Roman" panose="02020603050405020304" pitchFamily="18" charset="0"/>
                <a:ea typeface="宋体" panose="02010600030101010101" pitchFamily="2" charset="-122"/>
              </a:rPr>
              <a:t>的响应比分别为：</a:t>
            </a:r>
            <a:endParaRPr lang="zh-CN" altLang="zh-CN" sz="1600" b="1" kern="100" dirty="0">
              <a:latin typeface="Times New Roman" panose="02020603050405020304" pitchFamily="18" charset="0"/>
              <a:ea typeface="宋体" panose="02010600030101010101" pitchFamily="2" charset="-122"/>
            </a:endParaRPr>
          </a:p>
          <a:p>
            <a:pPr indent="333375" algn="just">
              <a:lnSpc>
                <a:spcPct val="125000"/>
              </a:lnSpc>
            </a:pPr>
            <a:r>
              <a:rPr lang="en-US" altLang="zh-CN" sz="1600" b="1" kern="100" dirty="0">
                <a:solidFill>
                  <a:srgbClr val="000000"/>
                </a:solidFill>
                <a:latin typeface="Times New Roman" panose="02020603050405020304" pitchFamily="18" charset="0"/>
                <a:ea typeface="宋体" panose="02010600030101010101" pitchFamily="2" charset="-122"/>
              </a:rPr>
              <a:t> P</a:t>
            </a:r>
            <a:r>
              <a:rPr lang="en-US" altLang="zh-CN" sz="1600" b="1" kern="100" baseline="-25000" dirty="0">
                <a:solidFill>
                  <a:srgbClr val="000000"/>
                </a:solidFill>
                <a:latin typeface="Times New Roman" panose="02020603050405020304" pitchFamily="18" charset="0"/>
                <a:ea typeface="宋体" panose="02010600030101010101" pitchFamily="2" charset="-122"/>
              </a:rPr>
              <a:t>3</a:t>
            </a:r>
            <a:r>
              <a:rPr lang="zh-CN" altLang="zh-CN" sz="1600" b="1" kern="100" dirty="0">
                <a:solidFill>
                  <a:srgbClr val="000000"/>
                </a:solidFill>
                <a:latin typeface="Times New Roman" panose="02020603050405020304" pitchFamily="18" charset="0"/>
                <a:ea typeface="宋体" panose="02010600030101010101" pitchFamily="2" charset="-122"/>
              </a:rPr>
              <a:t>：</a:t>
            </a:r>
            <a:r>
              <a:rPr lang="en-US" altLang="zh-CN" sz="1600" b="1" kern="100" dirty="0">
                <a:solidFill>
                  <a:srgbClr val="000000"/>
                </a:solidFill>
                <a:latin typeface="Times New Roman" panose="02020603050405020304" pitchFamily="18" charset="0"/>
                <a:ea typeface="宋体" panose="02010600030101010101" pitchFamily="2" charset="-122"/>
              </a:rPr>
              <a:t>(2+10)/2=6 </a:t>
            </a:r>
            <a:endParaRPr lang="zh-CN" altLang="zh-CN" sz="1600" b="1" kern="100" dirty="0">
              <a:latin typeface="Times New Roman" panose="02020603050405020304" pitchFamily="18" charset="0"/>
              <a:ea typeface="宋体" panose="02010600030101010101" pitchFamily="2" charset="-122"/>
            </a:endParaRPr>
          </a:p>
          <a:p>
            <a:pPr indent="400050" algn="just">
              <a:lnSpc>
                <a:spcPct val="125000"/>
              </a:lnSpc>
            </a:pP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5</a:t>
            </a:r>
            <a:r>
              <a:rPr lang="zh-CN" altLang="zh-CN" sz="1600" b="1" kern="100" dirty="0">
                <a:solidFill>
                  <a:srgbClr val="000000"/>
                </a:solidFill>
                <a:latin typeface="Times New Roman" panose="02020603050405020304" pitchFamily="18" charset="0"/>
                <a:ea typeface="宋体" panose="02010600030101010101" pitchFamily="2" charset="-122"/>
              </a:rPr>
              <a:t>：</a:t>
            </a:r>
            <a:r>
              <a:rPr lang="en-US" altLang="zh-CN" sz="1600" b="1" kern="100" dirty="0">
                <a:solidFill>
                  <a:srgbClr val="000000"/>
                </a:solidFill>
                <a:latin typeface="Times New Roman" panose="02020603050405020304" pitchFamily="18" charset="0"/>
                <a:ea typeface="宋体" panose="02010600030101010101" pitchFamily="2" charset="-122"/>
              </a:rPr>
              <a:t>(5+8)/5=2.6</a:t>
            </a:r>
            <a:r>
              <a:rPr lang="zh-CN" altLang="zh-CN" sz="1600" b="1" kern="100" dirty="0">
                <a:solidFill>
                  <a:srgbClr val="000000"/>
                </a:solidFill>
                <a:latin typeface="Times New Roman" panose="02020603050405020304" pitchFamily="18" charset="0"/>
                <a:ea typeface="宋体" panose="02010600030101010101" pitchFamily="2" charset="-122"/>
              </a:rPr>
              <a:t>，因此执行</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3</a:t>
            </a:r>
            <a:r>
              <a:rPr lang="zh-CN" altLang="zh-CN" sz="1600" b="1" kern="100" dirty="0">
                <a:solidFill>
                  <a:srgbClr val="000000"/>
                </a:solidFill>
                <a:latin typeface="Times New Roman" panose="02020603050405020304" pitchFamily="18" charset="0"/>
                <a:ea typeface="宋体" panose="02010600030101010101" pitchFamily="2" charset="-122"/>
              </a:rPr>
              <a:t>，最后执行</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5</a:t>
            </a:r>
            <a:r>
              <a:rPr lang="zh-CN" altLang="zh-CN" sz="1600" b="1" kern="100" dirty="0">
                <a:solidFill>
                  <a:srgbClr val="000000"/>
                </a:solidFill>
                <a:latin typeface="Times New Roman" panose="02020603050405020304" pitchFamily="18" charset="0"/>
                <a:ea typeface="宋体" panose="02010600030101010101" pitchFamily="2" charset="-122"/>
              </a:rPr>
              <a:t>。</a:t>
            </a:r>
            <a:endParaRPr lang="en-US" altLang="zh-CN" sz="1600" b="1" kern="100"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6"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最高响应比优先调度算法（续）</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2" y="36315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70110" y="3288917"/>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nvGraphicFramePr>
        <p:xfrm>
          <a:off x="4155140" y="1481970"/>
          <a:ext cx="3018570" cy="2072640"/>
        </p:xfrm>
        <a:graphic>
          <a:graphicData uri="http://schemas.openxmlformats.org/drawingml/2006/table">
            <a:tbl>
              <a:tblPr firstRow="1" firstCol="1" bandRow="1">
                <a:tableStyleId>{5C22544A-7EE6-4342-B048-85BDC9FD1C3A}</a:tableStyleId>
              </a:tblPr>
              <a:tblGrid>
                <a:gridCol w="1006190"/>
                <a:gridCol w="1006190"/>
                <a:gridCol w="1006190"/>
              </a:tblGrid>
              <a:tr h="299188">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到达时间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r>
              <a:tr h="160655">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160655">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160655">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160655">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153035">
                <a:tc>
                  <a:txBody>
                    <a:bodyPr/>
                    <a:lstStyle/>
                    <a:p>
                      <a:pPr algn="ctr">
                        <a:spcAft>
                          <a:spcPts val="0"/>
                        </a:spcAft>
                      </a:pPr>
                      <a:r>
                        <a:rPr lang="en-US" sz="1600" b="1" kern="100">
                          <a:effectLst/>
                        </a:rPr>
                        <a:t>P5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5</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tr>
            </a:tbl>
          </a:graphicData>
        </a:graphic>
      </p:graphicFrame>
      <p:sp>
        <p:nvSpPr>
          <p:cNvPr id="11" name="矩形 10"/>
          <p:cNvSpPr/>
          <p:nvPr/>
        </p:nvSpPr>
        <p:spPr>
          <a:xfrm>
            <a:off x="452286" y="5102991"/>
            <a:ext cx="7745843" cy="369332"/>
          </a:xfrm>
          <a:prstGeom prst="rect">
            <a:avLst/>
          </a:prstGeom>
        </p:spPr>
        <p:txBody>
          <a:bodyPr wrap="square">
            <a:spAutoFit/>
          </a:bodyPr>
          <a:lstStyle/>
          <a:p>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进程的平均等待时间为：</a:t>
            </a:r>
            <a:r>
              <a:rPr lang="en-US" altLang="zh-CN" b="1" kern="100" dirty="0">
                <a:solidFill>
                  <a:srgbClr val="6C0000"/>
                </a:solidFill>
                <a:latin typeface="Times New Roman" panose="02020603050405020304" pitchFamily="18" charset="0"/>
                <a:ea typeface="宋体" panose="02010600030101010101" pitchFamily="2" charset="-122"/>
              </a:rPr>
              <a:t>(0+(10-1)+(12-2)+(11-3)+(14-4))/5=37/5=7.4ms</a:t>
            </a:r>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solidFill>
                <a:srgbClr val="6C0000"/>
              </a:solidFill>
            </a:endParaRPr>
          </a:p>
        </p:txBody>
      </p:sp>
      <p:pic>
        <p:nvPicPr>
          <p:cNvPr id="2" name="图片 1"/>
          <p:cNvPicPr>
            <a:picLocks noChangeAspect="1"/>
          </p:cNvPicPr>
          <p:nvPr/>
        </p:nvPicPr>
        <p:blipFill>
          <a:blip r:embed="rId1"/>
          <a:stretch>
            <a:fillRect/>
          </a:stretch>
        </p:blipFill>
        <p:spPr>
          <a:xfrm>
            <a:off x="665552" y="3794079"/>
            <a:ext cx="6754072" cy="10436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6"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轮转调度算法（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RR</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2" y="36315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70110" y="3288917"/>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11" name="矩形 10"/>
          <p:cNvSpPr/>
          <p:nvPr/>
        </p:nvSpPr>
        <p:spPr>
          <a:xfrm>
            <a:off x="772542" y="5600532"/>
            <a:ext cx="7745843" cy="369332"/>
          </a:xfrm>
          <a:prstGeom prst="rect">
            <a:avLst/>
          </a:prstGeom>
        </p:spPr>
        <p:txBody>
          <a:bodyPr wrap="square">
            <a:spAutoFit/>
          </a:bodyPr>
          <a:lstStyle/>
          <a:p>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进程的平均等待时间为：</a:t>
            </a:r>
            <a:r>
              <a:rPr lang="en-US" altLang="zh-CN" b="1" dirty="0"/>
              <a:t>17/3=5.66ms</a:t>
            </a:r>
            <a:endParaRPr lang="zh-CN" altLang="en-US" b="1" dirty="0">
              <a:solidFill>
                <a:srgbClr val="6C0000"/>
              </a:solidFill>
            </a:endParaRPr>
          </a:p>
        </p:txBody>
      </p:sp>
      <p:sp>
        <p:nvSpPr>
          <p:cNvPr id="2" name="矩形 1"/>
          <p:cNvSpPr/>
          <p:nvPr/>
        </p:nvSpPr>
        <p:spPr>
          <a:xfrm>
            <a:off x="452284" y="1552529"/>
            <a:ext cx="8197372" cy="1477328"/>
          </a:xfrm>
          <a:prstGeom prst="rect">
            <a:avLst/>
          </a:prstGeom>
        </p:spPr>
        <p:txBody>
          <a:bodyPr wrap="square">
            <a:spAutoFit/>
          </a:bodyPr>
          <a:lstStyle/>
          <a:p>
            <a:pPr indent="266700" algn="just">
              <a:lnSpc>
                <a:spcPct val="125000"/>
              </a:lnSpc>
            </a:pPr>
            <a:r>
              <a:rPr lang="zh-CN" altLang="zh-CN" b="1" kern="100" dirty="0">
                <a:solidFill>
                  <a:srgbClr val="000000"/>
                </a:solidFill>
                <a:latin typeface="华文楷体" panose="02010600040101010101" pitchFamily="2" charset="-122"/>
                <a:ea typeface="华文楷体" panose="02010600040101010101" pitchFamily="2" charset="-122"/>
              </a:rPr>
              <a:t>调度程序按就绪队列中进程的</a:t>
            </a:r>
            <a:r>
              <a:rPr lang="zh-CN" altLang="zh-CN" b="1" kern="100" dirty="0">
                <a:solidFill>
                  <a:srgbClr val="FF0000"/>
                </a:solidFill>
                <a:latin typeface="华文楷体" panose="02010600040101010101" pitchFamily="2" charset="-122"/>
                <a:ea typeface="华文楷体" panose="02010600040101010101" pitchFamily="2" charset="-122"/>
              </a:rPr>
              <a:t>顺序依次调</a:t>
            </a:r>
            <a:r>
              <a:rPr lang="zh-CN" altLang="zh-CN" b="1" kern="100" dirty="0">
                <a:solidFill>
                  <a:srgbClr val="000000"/>
                </a:solidFill>
                <a:latin typeface="华文楷体" panose="02010600040101010101" pitchFamily="2" charset="-122"/>
                <a:ea typeface="华文楷体" panose="02010600040101010101" pitchFamily="2" charset="-122"/>
              </a:rPr>
              <a:t>度进程运行，每个进程每次运行一个时间片，时间片结束时，正在运行的进程对</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的拥有权被剥夺，状态由运行转为就绪，重新排在就绪队列末尾等待下一次调度，</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被分配给下一个就绪进程。</a:t>
            </a:r>
            <a:endParaRPr lang="zh-CN" altLang="zh-CN" b="1" kern="100" dirty="0">
              <a:latin typeface="华文楷体" panose="02010600040101010101" pitchFamily="2" charset="-122"/>
              <a:ea typeface="华文楷体" panose="02010600040101010101" pitchFamily="2" charset="-122"/>
            </a:endParaRPr>
          </a:p>
        </p:txBody>
      </p:sp>
      <p:graphicFrame>
        <p:nvGraphicFramePr>
          <p:cNvPr id="3" name="表格 2"/>
          <p:cNvGraphicFramePr>
            <a:graphicFrameLocks noGrp="1"/>
          </p:cNvGraphicFramePr>
          <p:nvPr/>
        </p:nvGraphicFramePr>
        <p:xfrm>
          <a:off x="5020643" y="2717269"/>
          <a:ext cx="2692774" cy="1394460"/>
        </p:xfrm>
        <a:graphic>
          <a:graphicData uri="http://schemas.openxmlformats.org/drawingml/2006/table">
            <a:tbl>
              <a:tblPr firstRow="1" firstCol="1" bandRow="1">
                <a:tableStyleId>{5C22544A-7EE6-4342-B048-85BDC9FD1C3A}</a:tableStyleId>
              </a:tblPr>
              <a:tblGrid>
                <a:gridCol w="1346387"/>
                <a:gridCol w="1346387"/>
              </a:tblGrid>
              <a:tr h="0">
                <a:tc>
                  <a:txBody>
                    <a:bodyPr/>
                    <a:lstStyle/>
                    <a:p>
                      <a:pPr algn="ctr">
                        <a:spcAft>
                          <a:spcPts val="0"/>
                        </a:spcAft>
                      </a:pPr>
                      <a:r>
                        <a:rPr lang="zh-CN" sz="1600" u="sng" kern="0">
                          <a:effectLst/>
                        </a:rPr>
                        <a:t>进程</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u="sng" kern="0">
                          <a:effectLst/>
                        </a:rPr>
                        <a:t>执行时间</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tr>
              <a:tr h="0">
                <a:tc>
                  <a:txBody>
                    <a:bodyPr/>
                    <a:lstStyle/>
                    <a:p>
                      <a:pPr algn="ctr">
                        <a:spcAft>
                          <a:spcPts val="0"/>
                        </a:spcAft>
                      </a:pPr>
                      <a:r>
                        <a:rPr lang="en-US" sz="1600" kern="0">
                          <a:effectLst/>
                        </a:rPr>
                        <a:t>P</a:t>
                      </a:r>
                      <a:r>
                        <a:rPr lang="en-US" sz="1600" kern="0" baseline="-25000">
                          <a:effectLst/>
                        </a:rPr>
                        <a:t>1</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kern="0">
                          <a:effectLst/>
                        </a:rPr>
                        <a:t>P</a:t>
                      </a:r>
                      <a:r>
                        <a:rPr lang="en-US" sz="1600" kern="0" baseline="-25000">
                          <a:effectLst/>
                        </a:rPr>
                        <a:t>2</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kern="0">
                          <a:effectLst/>
                        </a:rPr>
                        <a:t>P</a:t>
                      </a:r>
                      <a:r>
                        <a:rPr lang="en-US" sz="1600" kern="0" baseline="-2500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dirty="0">
                          <a:effectLst/>
                        </a:rPr>
                        <a:t>3</a:t>
                      </a:r>
                      <a:endParaRPr lang="zh-CN" sz="1600" kern="100" dirty="0">
                        <a:effectLst/>
                        <a:latin typeface="Times New Roman" panose="02020603050405020304" pitchFamily="18" charset="0"/>
                        <a:ea typeface="宋体" panose="02010600030101010101" pitchFamily="2" charset="-122"/>
                      </a:endParaRPr>
                    </a:p>
                  </a:txBody>
                  <a:tcPr marL="47625" marR="47625" marT="47625" marB="47625" anchor="ctr"/>
                </a:tc>
              </a:tr>
            </a:tbl>
          </a:graphicData>
        </a:graphic>
      </p:graphicFrame>
      <p:pic>
        <p:nvPicPr>
          <p:cNvPr id="6" name="图片 5"/>
          <p:cNvPicPr>
            <a:picLocks noChangeAspect="1"/>
          </p:cNvPicPr>
          <p:nvPr/>
        </p:nvPicPr>
        <p:blipFill>
          <a:blip r:embed="rId1"/>
          <a:stretch>
            <a:fillRect/>
          </a:stretch>
        </p:blipFill>
        <p:spPr>
          <a:xfrm>
            <a:off x="634403" y="4299047"/>
            <a:ext cx="7203576" cy="13014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6"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轮转调度算法（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RR</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2" y="36315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70110" y="3288917"/>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11" name="矩形 10"/>
          <p:cNvSpPr/>
          <p:nvPr/>
        </p:nvSpPr>
        <p:spPr>
          <a:xfrm>
            <a:off x="772542" y="5600532"/>
            <a:ext cx="7745843" cy="369332"/>
          </a:xfrm>
          <a:prstGeom prst="rect">
            <a:avLst/>
          </a:prstGeom>
        </p:spPr>
        <p:txBody>
          <a:bodyPr wrap="square">
            <a:spAutoFit/>
          </a:bodyPr>
          <a:lstStyle/>
          <a:p>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进程的平均等待时间为：</a:t>
            </a:r>
            <a:r>
              <a:rPr lang="en-US" altLang="zh-CN" b="1" dirty="0"/>
              <a:t>17/3=5.66ms</a:t>
            </a:r>
            <a:endParaRPr lang="zh-CN" altLang="en-US" b="1" dirty="0">
              <a:solidFill>
                <a:srgbClr val="6C0000"/>
              </a:solidFill>
            </a:endParaRPr>
          </a:p>
        </p:txBody>
      </p:sp>
      <p:sp>
        <p:nvSpPr>
          <p:cNvPr id="2" name="矩形 1"/>
          <p:cNvSpPr/>
          <p:nvPr/>
        </p:nvSpPr>
        <p:spPr>
          <a:xfrm>
            <a:off x="452286" y="1552529"/>
            <a:ext cx="7736975" cy="1477328"/>
          </a:xfrm>
          <a:prstGeom prst="rect">
            <a:avLst/>
          </a:prstGeom>
        </p:spPr>
        <p:txBody>
          <a:bodyPr wrap="square">
            <a:spAutoFit/>
          </a:bodyPr>
          <a:lstStyle/>
          <a:p>
            <a:pPr indent="266700" algn="just">
              <a:lnSpc>
                <a:spcPct val="125000"/>
              </a:lnSpc>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调度程序按就绪队列中进程的顺序依次调度进程运行，每个进程每次运行一个时间片，时间片结束时，正在运行的进程对</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的拥有权被剥夺，状态由运行转为就绪，重新排在就绪队列末尾等待下一次调度，</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被分配给下一个就绪进程。</a:t>
            </a:r>
            <a:endParaRPr lang="zh-CN" altLang="zh-CN" b="1" kern="100" dirty="0">
              <a:latin typeface="华文楷体" panose="02010600040101010101" pitchFamily="2" charset="-122"/>
              <a:ea typeface="华文楷体" panose="02010600040101010101" pitchFamily="2" charset="-122"/>
            </a:endParaRPr>
          </a:p>
        </p:txBody>
      </p:sp>
      <p:graphicFrame>
        <p:nvGraphicFramePr>
          <p:cNvPr id="3" name="表格 2"/>
          <p:cNvGraphicFramePr>
            <a:graphicFrameLocks noGrp="1"/>
          </p:cNvGraphicFramePr>
          <p:nvPr/>
        </p:nvGraphicFramePr>
        <p:xfrm>
          <a:off x="5020643" y="2717269"/>
          <a:ext cx="2692774" cy="1394460"/>
        </p:xfrm>
        <a:graphic>
          <a:graphicData uri="http://schemas.openxmlformats.org/drawingml/2006/table">
            <a:tbl>
              <a:tblPr firstRow="1" firstCol="1" bandRow="1">
                <a:tableStyleId>{5C22544A-7EE6-4342-B048-85BDC9FD1C3A}</a:tableStyleId>
              </a:tblPr>
              <a:tblGrid>
                <a:gridCol w="1346387"/>
                <a:gridCol w="1346387"/>
              </a:tblGrid>
              <a:tr h="0">
                <a:tc>
                  <a:txBody>
                    <a:bodyPr/>
                    <a:lstStyle/>
                    <a:p>
                      <a:pPr algn="ctr">
                        <a:spcAft>
                          <a:spcPts val="0"/>
                        </a:spcAft>
                      </a:pPr>
                      <a:r>
                        <a:rPr lang="zh-CN" sz="1600" u="sng" kern="0">
                          <a:effectLst/>
                        </a:rPr>
                        <a:t>进程</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u="sng" kern="0">
                          <a:effectLst/>
                        </a:rPr>
                        <a:t>执行时间</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tr>
              <a:tr h="0">
                <a:tc>
                  <a:txBody>
                    <a:bodyPr/>
                    <a:lstStyle/>
                    <a:p>
                      <a:pPr algn="ctr">
                        <a:spcAft>
                          <a:spcPts val="0"/>
                        </a:spcAft>
                      </a:pPr>
                      <a:r>
                        <a:rPr lang="en-US" sz="1600" kern="0">
                          <a:effectLst/>
                        </a:rPr>
                        <a:t>P</a:t>
                      </a:r>
                      <a:r>
                        <a:rPr lang="en-US" sz="1600" kern="0" baseline="-25000">
                          <a:effectLst/>
                        </a:rPr>
                        <a:t>1</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kern="0">
                          <a:effectLst/>
                        </a:rPr>
                        <a:t>P</a:t>
                      </a:r>
                      <a:r>
                        <a:rPr lang="en-US" sz="1600" kern="0" baseline="-25000">
                          <a:effectLst/>
                        </a:rPr>
                        <a:t>2</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kern="0">
                          <a:effectLst/>
                        </a:rPr>
                        <a:t>P</a:t>
                      </a:r>
                      <a:r>
                        <a:rPr lang="en-US" sz="1600" kern="0" baseline="-2500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dirty="0">
                          <a:effectLst/>
                        </a:rPr>
                        <a:t>3</a:t>
                      </a:r>
                      <a:endParaRPr lang="zh-CN" sz="1600" kern="100" dirty="0">
                        <a:effectLst/>
                        <a:latin typeface="Times New Roman" panose="02020603050405020304" pitchFamily="18" charset="0"/>
                        <a:ea typeface="宋体" panose="02010600030101010101" pitchFamily="2" charset="-122"/>
                      </a:endParaRPr>
                    </a:p>
                  </a:txBody>
                  <a:tcPr marL="47625" marR="47625" marT="47625" marB="47625" anchor="ctr"/>
                </a:tc>
              </a:tr>
            </a:tbl>
          </a:graphicData>
        </a:graphic>
      </p:graphicFrame>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2284" y="4352473"/>
            <a:ext cx="7327436" cy="10073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6" y="946542"/>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多级反馈轮转调度算法</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2" y="36315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665552" y="1007666"/>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452284" y="1422211"/>
            <a:ext cx="8197372" cy="1200329"/>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多级反馈轮转调度算法是对简单轮转算法的改进，它将就绪的进程放入不同优先级的就绪队列中，每个就绪队列按</a:t>
            </a:r>
            <a:r>
              <a:rPr lang="en-US" altLang="zh-CN" b="1" dirty="0">
                <a:latin typeface="华文楷体" panose="02010600040101010101" pitchFamily="2" charset="-122"/>
                <a:ea typeface="华文楷体" panose="02010600040101010101" pitchFamily="2" charset="-122"/>
              </a:rPr>
              <a:t>FCFS</a:t>
            </a:r>
            <a:r>
              <a:rPr lang="zh-CN" altLang="zh-CN" b="1" dirty="0">
                <a:latin typeface="华文楷体" panose="02010600040101010101" pitchFamily="2" charset="-122"/>
                <a:ea typeface="华文楷体" panose="02010600040101010101" pitchFamily="2" charset="-122"/>
              </a:rPr>
              <a:t>机制进行调度，调度程序首先调度具有高优先级的就绪队列中的进程，只有当较高优先级就绪队列为空时，才转向调度较低优先级就绪队列中的进程。</a:t>
            </a:r>
            <a:endParaRPr lang="zh-CN" altLang="zh-CN" b="1"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stretch>
            <a:fillRect/>
          </a:stretch>
        </p:blipFill>
        <p:spPr>
          <a:xfrm>
            <a:off x="1123696" y="2589888"/>
            <a:ext cx="6285632" cy="41742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415" y="1146597"/>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多处理器调度原理</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4" y="363156"/>
            <a:ext cx="2696213"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6.4 </a:t>
            </a:r>
            <a:r>
              <a:rPr lang="zh-CN" altLang="en-US" dirty="0">
                <a:latin typeface="华文楷体" panose="02010600040101010101" pitchFamily="2" charset="-122"/>
                <a:ea typeface="华文楷体" panose="02010600040101010101" pitchFamily="2" charset="-122"/>
              </a:rPr>
              <a:t>多处理器调度</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665552" y="1192430"/>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874058" y="1781053"/>
            <a:ext cx="7355542" cy="3554819"/>
          </a:xfrm>
          <a:prstGeom prst="rect">
            <a:avLst/>
          </a:prstGeom>
        </p:spPr>
        <p:txBody>
          <a:bodyPr wrap="square">
            <a:spAutoFit/>
          </a:bodyPr>
          <a:lstStyle/>
          <a:p>
            <a:pPr marL="285750" indent="-285750" algn="just">
              <a:lnSpc>
                <a:spcPct val="125000"/>
              </a:lnSpc>
              <a:buFont typeface="Wingdings" panose="05000000000000000000" pitchFamily="2" charset="2"/>
              <a:buChar char="p"/>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对于多处理器，</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CPU</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调度的一种方法是让一个处理器（主处理器）处理所有调度决定、</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处理以及其他系统活动，其他处理器只执行用户代码。这个方称为</a:t>
            </a:r>
            <a:r>
              <a:rPr lang="zh-CN"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非对称多处理</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(asymmetric multiprocessing)</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，这种方法只有一个处理器访问系统数据结构，减少了数据共享的需要。</a:t>
            </a:r>
            <a:endPar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a:p>
            <a:pPr algn="just">
              <a:lnSpc>
                <a:spcPct val="125000"/>
              </a:lnSpc>
            </a:pPr>
            <a:endParaRPr lang="zh-CN" altLang="zh-CN" b="1" kern="100" dirty="0">
              <a:solidFill>
                <a:srgbClr val="002C6C"/>
              </a:solidFill>
              <a:latin typeface="华文楷体" panose="02010600040101010101" pitchFamily="2" charset="-122"/>
              <a:ea typeface="华文楷体" panose="02010600040101010101" pitchFamily="2" charset="-122"/>
            </a:endParaRPr>
          </a:p>
          <a:p>
            <a:pPr marL="285750" indent="-285750" algn="just">
              <a:lnSpc>
                <a:spcPct val="125000"/>
              </a:lnSpc>
              <a:buFont typeface="Wingdings" panose="05000000000000000000" pitchFamily="2" charset="2"/>
              <a:buChar char="p"/>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另外一种方法是使用</a:t>
            </a:r>
            <a:r>
              <a:rPr lang="zh-CN"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对称多处理</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err="1">
                <a:solidFill>
                  <a:srgbClr val="002C6C"/>
                </a:solidFill>
                <a:latin typeface="华文楷体" panose="02010600040101010101" pitchFamily="2" charset="-122"/>
                <a:ea typeface="华文楷体" panose="02010600040101010101" pitchFamily="2" charset="-122"/>
                <a:cs typeface="宋体" panose="02010600030101010101" pitchFamily="2" charset="-122"/>
              </a:rPr>
              <a:t>sysmmetric</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 multiprocessing, </a:t>
            </a:r>
            <a:r>
              <a:rPr lang="en-US"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SMP</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即每个处理器自我调度。所有进程可能处在一个共同的就绪队列中，也可能每个处理器都有自己私有的就绪队列。无论怎样，每个处理器的调度程序都检查共同就绪队列，以便选择执行一个进程。我们以下讨论主要针对</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SMP</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系统。</a:t>
            </a:r>
            <a:endParaRPr lang="zh-CN" altLang="zh-CN" b="1" kern="100" dirty="0">
              <a:solidFill>
                <a:srgbClr val="002C6C"/>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p:nvPr/>
        </p:nvSpPr>
        <p:spPr>
          <a:xfrm>
            <a:off x="644103" y="409726"/>
            <a:ext cx="5113055"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0" dirty="0">
                <a:latin typeface="方正粗黑宋简体" panose="02000000000000000000" pitchFamily="2" charset="-122"/>
                <a:ea typeface="方正粗黑宋简体" panose="02000000000000000000" pitchFamily="2" charset="-122"/>
              </a:rPr>
              <a:t>6.1</a:t>
            </a:r>
            <a:r>
              <a:rPr lang="zh-CN" altLang="en-US" b="0" dirty="0">
                <a:latin typeface="方正粗黑宋简体" panose="02000000000000000000" pitchFamily="2" charset="-122"/>
                <a:ea typeface="方正粗黑宋简体" panose="02000000000000000000" pitchFamily="2" charset="-122"/>
              </a:rPr>
              <a:t>处理器调度</a:t>
            </a:r>
            <a:r>
              <a:rPr lang="en-US" altLang="zh-CN" b="0" dirty="0">
                <a:latin typeface="方正粗黑宋简体" panose="02000000000000000000" pitchFamily="2" charset="-122"/>
                <a:ea typeface="方正粗黑宋简体" panose="02000000000000000000" pitchFamily="2" charset="-122"/>
              </a:rPr>
              <a:t>——</a:t>
            </a:r>
            <a:r>
              <a:rPr lang="zh-CN" altLang="en-US" b="0" dirty="0">
                <a:latin typeface="方正粗黑宋简体" panose="02000000000000000000" pitchFamily="2" charset="-122"/>
                <a:ea typeface="方正粗黑宋简体" panose="02000000000000000000" pitchFamily="2" charset="-122"/>
              </a:rPr>
              <a:t>调度算法的要素</a:t>
            </a:r>
            <a:endParaRPr lang="zh-CN" altLang="en-US" b="0" dirty="0">
              <a:latin typeface="方正粗黑宋简体" panose="02000000000000000000" pitchFamily="2" charset="-122"/>
              <a:ea typeface="方正粗黑宋简体" panose="02000000000000000000" pitchFamily="2" charset="-122"/>
            </a:endParaRPr>
          </a:p>
        </p:txBody>
      </p:sp>
      <p:sp>
        <p:nvSpPr>
          <p:cNvPr id="37" name="Rectangle 23"/>
          <p:cNvSpPr>
            <a:spLocks noChangeArrowheads="1"/>
          </p:cNvSpPr>
          <p:nvPr/>
        </p:nvSpPr>
        <p:spPr bwMode="auto">
          <a:xfrm>
            <a:off x="1791652" y="321990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7" name="矩形 6"/>
          <p:cNvSpPr/>
          <p:nvPr/>
        </p:nvSpPr>
        <p:spPr>
          <a:xfrm>
            <a:off x="508716" y="1955413"/>
            <a:ext cx="2930652" cy="507831"/>
          </a:xfrm>
          <a:prstGeom prst="rect">
            <a:avLst/>
          </a:prstGeom>
        </p:spPr>
        <p:txBody>
          <a:bodyPr wrap="square">
            <a:spAutoFit/>
          </a:bodyPr>
          <a:lstStyle/>
          <a:p>
            <a:r>
              <a:rPr lang="zh-CN" altLang="en-US" sz="2700" b="1" dirty="0">
                <a:solidFill>
                  <a:srgbClr val="C00000"/>
                </a:solidFill>
                <a:latin typeface="方正粗黑宋简体" panose="02000000000000000000" pitchFamily="2" charset="-122"/>
                <a:ea typeface="方正粗黑宋简体" panose="02000000000000000000" pitchFamily="2" charset="-122"/>
              </a:rPr>
              <a:t>影响因素：</a:t>
            </a:r>
            <a:endParaRPr lang="zh-CN" altLang="en-US" sz="2700" b="1" dirty="0">
              <a:solidFill>
                <a:srgbClr val="C00000"/>
              </a:solidFill>
              <a:latin typeface="华文楷体" panose="02010600040101010101" pitchFamily="2" charset="-122"/>
              <a:ea typeface="华文楷体" panose="02010600040101010101" pitchFamily="2" charset="-122"/>
            </a:endParaRPr>
          </a:p>
        </p:txBody>
      </p:sp>
      <p:sp>
        <p:nvSpPr>
          <p:cNvPr id="8" name="矩形 7"/>
          <p:cNvSpPr/>
          <p:nvPr/>
        </p:nvSpPr>
        <p:spPr>
          <a:xfrm>
            <a:off x="974501" y="2821535"/>
            <a:ext cx="2037080" cy="369332"/>
          </a:xfrm>
          <a:prstGeom prst="rect">
            <a:avLst/>
          </a:prstGeom>
          <a:ln>
            <a:solidFill>
              <a:schemeClr val="accent1"/>
            </a:solidFill>
          </a:ln>
        </p:spPr>
        <p:txBody>
          <a:bodyPr wrap="square">
            <a:spAutoFit/>
          </a:bodyPr>
          <a:lstStyle/>
          <a:p>
            <a:r>
              <a:rPr lang="zh-CN" altLang="en-US" b="1" dirty="0">
                <a:solidFill>
                  <a:srgbClr val="800080"/>
                </a:solidFill>
                <a:latin typeface="方正粗黑宋简体" panose="02000000000000000000" pitchFamily="2" charset="-122"/>
                <a:ea typeface="方正粗黑宋简体" panose="02000000000000000000" pitchFamily="2" charset="-122"/>
              </a:rPr>
              <a:t>达到就绪队列时间</a:t>
            </a:r>
            <a:endParaRPr lang="zh-CN" altLang="en-US" b="1" dirty="0">
              <a:solidFill>
                <a:srgbClr val="800080"/>
              </a:solidFill>
              <a:latin typeface="华文楷体" panose="02010600040101010101" pitchFamily="2" charset="-122"/>
              <a:ea typeface="华文楷体" panose="02010600040101010101" pitchFamily="2" charset="-122"/>
            </a:endParaRPr>
          </a:p>
        </p:txBody>
      </p:sp>
      <p:sp>
        <p:nvSpPr>
          <p:cNvPr id="12" name="矩形 11"/>
          <p:cNvSpPr/>
          <p:nvPr/>
        </p:nvSpPr>
        <p:spPr>
          <a:xfrm>
            <a:off x="974501" y="3467051"/>
            <a:ext cx="2037080" cy="369332"/>
          </a:xfrm>
          <a:prstGeom prst="rect">
            <a:avLst/>
          </a:prstGeom>
          <a:ln>
            <a:solidFill>
              <a:schemeClr val="accent1"/>
            </a:solidFill>
          </a:ln>
        </p:spPr>
        <p:txBody>
          <a:bodyPr wrap="square">
            <a:spAutoFit/>
          </a:bodyPr>
          <a:lstStyle/>
          <a:p>
            <a:pPr algn="ctr"/>
            <a:r>
              <a:rPr lang="zh-CN" altLang="en-US" b="1" dirty="0">
                <a:solidFill>
                  <a:srgbClr val="800080"/>
                </a:solidFill>
                <a:latin typeface="方正粗黑宋简体" panose="02000000000000000000" pitchFamily="2" charset="-122"/>
                <a:ea typeface="方正粗黑宋简体" panose="02000000000000000000" pitchFamily="2" charset="-122"/>
              </a:rPr>
              <a:t>预计运行时间</a:t>
            </a:r>
            <a:endParaRPr lang="zh-CN" altLang="en-US" b="1" dirty="0">
              <a:solidFill>
                <a:srgbClr val="800080"/>
              </a:solidFill>
              <a:latin typeface="华文楷体" panose="02010600040101010101" pitchFamily="2" charset="-122"/>
              <a:ea typeface="华文楷体" panose="02010600040101010101" pitchFamily="2" charset="-122"/>
            </a:endParaRPr>
          </a:p>
        </p:txBody>
      </p:sp>
      <p:sp>
        <p:nvSpPr>
          <p:cNvPr id="13" name="矩形 12"/>
          <p:cNvSpPr/>
          <p:nvPr/>
        </p:nvSpPr>
        <p:spPr>
          <a:xfrm>
            <a:off x="936503" y="4112732"/>
            <a:ext cx="2075078" cy="369332"/>
          </a:xfrm>
          <a:prstGeom prst="rect">
            <a:avLst/>
          </a:prstGeom>
          <a:ln>
            <a:solidFill>
              <a:schemeClr val="accent1"/>
            </a:solidFill>
          </a:ln>
        </p:spPr>
        <p:txBody>
          <a:bodyPr wrap="square">
            <a:spAutoFit/>
          </a:bodyPr>
          <a:lstStyle/>
          <a:p>
            <a:pPr algn="ctr"/>
            <a:r>
              <a:rPr lang="zh-CN" altLang="en-US" b="1" dirty="0">
                <a:solidFill>
                  <a:srgbClr val="800080"/>
                </a:solidFill>
                <a:latin typeface="方正粗黑宋简体" panose="02000000000000000000" pitchFamily="2" charset="-122"/>
                <a:ea typeface="方正粗黑宋简体" panose="02000000000000000000" pitchFamily="2" charset="-122"/>
              </a:rPr>
              <a:t>进程优先级</a:t>
            </a:r>
            <a:endParaRPr lang="zh-CN" altLang="en-US" b="1" dirty="0">
              <a:solidFill>
                <a:srgbClr val="800080"/>
              </a:solidFill>
              <a:latin typeface="华文楷体" panose="02010600040101010101" pitchFamily="2" charset="-122"/>
              <a:ea typeface="华文楷体" panose="02010600040101010101" pitchFamily="2" charset="-122"/>
            </a:endParaRPr>
          </a:p>
        </p:txBody>
      </p:sp>
      <p:sp>
        <p:nvSpPr>
          <p:cNvPr id="14" name="矩形 13"/>
          <p:cNvSpPr/>
          <p:nvPr/>
        </p:nvSpPr>
        <p:spPr>
          <a:xfrm>
            <a:off x="894736" y="4792871"/>
            <a:ext cx="2544632" cy="369332"/>
          </a:xfrm>
          <a:prstGeom prst="rect">
            <a:avLst/>
          </a:prstGeom>
          <a:ln>
            <a:solidFill>
              <a:schemeClr val="accent1"/>
            </a:solidFill>
          </a:ln>
        </p:spPr>
        <p:txBody>
          <a:bodyPr wrap="square">
            <a:spAutoFit/>
          </a:bodyPr>
          <a:lstStyle/>
          <a:p>
            <a:pPr algn="ctr"/>
            <a:r>
              <a:rPr lang="en-US" altLang="zh-CN" b="1" dirty="0">
                <a:solidFill>
                  <a:srgbClr val="800080"/>
                </a:solidFill>
                <a:latin typeface="方正粗黑宋简体" panose="02000000000000000000" pitchFamily="2" charset="-122"/>
                <a:ea typeface="方正粗黑宋简体" panose="02000000000000000000" pitchFamily="2" charset="-122"/>
              </a:rPr>
              <a:t>I/O</a:t>
            </a:r>
            <a:r>
              <a:rPr lang="zh-CN" altLang="en-US" b="1" dirty="0">
                <a:solidFill>
                  <a:srgbClr val="800080"/>
                </a:solidFill>
                <a:latin typeface="方正粗黑宋简体" panose="02000000000000000000" pitchFamily="2" charset="-122"/>
                <a:ea typeface="方正粗黑宋简体" panose="02000000000000000000" pitchFamily="2" charset="-122"/>
              </a:rPr>
              <a:t>绑定  </a:t>
            </a:r>
            <a:r>
              <a:rPr lang="en-US" altLang="zh-CN" b="1" dirty="0">
                <a:solidFill>
                  <a:srgbClr val="800080"/>
                </a:solidFill>
                <a:latin typeface="方正粗黑宋简体" panose="02000000000000000000" pitchFamily="2" charset="-122"/>
                <a:ea typeface="方正粗黑宋简体" panose="02000000000000000000" pitchFamily="2" charset="-122"/>
              </a:rPr>
              <a:t>or CPU</a:t>
            </a:r>
            <a:r>
              <a:rPr lang="zh-CN" altLang="en-US" b="1" dirty="0">
                <a:solidFill>
                  <a:srgbClr val="800080"/>
                </a:solidFill>
                <a:latin typeface="方正粗黑宋简体" panose="02000000000000000000" pitchFamily="2" charset="-122"/>
                <a:ea typeface="方正粗黑宋简体" panose="02000000000000000000" pitchFamily="2" charset="-122"/>
              </a:rPr>
              <a:t>绑定</a:t>
            </a:r>
            <a:endParaRPr lang="zh-CN" altLang="en-US" b="1" dirty="0">
              <a:solidFill>
                <a:srgbClr val="800080"/>
              </a:solidFill>
              <a:latin typeface="华文楷体" panose="02010600040101010101" pitchFamily="2" charset="-122"/>
              <a:ea typeface="华文楷体" panose="02010600040101010101" pitchFamily="2" charset="-122"/>
            </a:endParaRPr>
          </a:p>
        </p:txBody>
      </p:sp>
      <p:sp>
        <p:nvSpPr>
          <p:cNvPr id="15" name="云形 14"/>
          <p:cNvSpPr/>
          <p:nvPr/>
        </p:nvSpPr>
        <p:spPr>
          <a:xfrm>
            <a:off x="4467574" y="3099977"/>
            <a:ext cx="1289585" cy="1264980"/>
          </a:xfrm>
          <a:prstGeom prst="cloud">
            <a:avLst/>
          </a:prstGeom>
          <a:solidFill>
            <a:srgbClr val="FFF5D9"/>
          </a:solidFill>
          <a:ln>
            <a:solidFill>
              <a:srgbClr val="0C0CC6"/>
            </a:solidFill>
          </a:ln>
        </p:spPr>
        <p:txBody>
          <a:bodyPr wrap="square">
            <a:spAutoFit/>
          </a:bodyPr>
          <a:lstStyle/>
          <a:p>
            <a:pPr algn="ctr"/>
            <a:r>
              <a:rPr lang="zh-CN" altLang="en-US" sz="2400" b="1" dirty="0">
                <a:solidFill>
                  <a:srgbClr val="0C0CC6"/>
                </a:solidFill>
                <a:latin typeface="方正粗黑宋简体" panose="02000000000000000000" pitchFamily="2" charset="-122"/>
                <a:ea typeface="方正粗黑宋简体" panose="02000000000000000000" pitchFamily="2" charset="-122"/>
              </a:rPr>
              <a:t>调度算法</a:t>
            </a:r>
            <a:endParaRPr lang="zh-CN" altLang="en-US" sz="2400" b="1" dirty="0">
              <a:solidFill>
                <a:srgbClr val="0C0CC6"/>
              </a:solidFill>
              <a:latin typeface="华文楷体" panose="02010600040101010101" pitchFamily="2" charset="-122"/>
              <a:ea typeface="华文楷体" panose="02010600040101010101" pitchFamily="2" charset="-122"/>
            </a:endParaRPr>
          </a:p>
        </p:txBody>
      </p:sp>
      <p:cxnSp>
        <p:nvCxnSpPr>
          <p:cNvPr id="4" name="直接箭头连接符 3"/>
          <p:cNvCxnSpPr/>
          <p:nvPr/>
        </p:nvCxnSpPr>
        <p:spPr>
          <a:xfrm>
            <a:off x="3011581" y="2933843"/>
            <a:ext cx="1440622" cy="646239"/>
          </a:xfrm>
          <a:prstGeom prst="straightConnector1">
            <a:avLst/>
          </a:prstGeom>
          <a:ln w="38100">
            <a:solidFill>
              <a:srgbClr val="0C0CC6"/>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3026953" y="3717279"/>
            <a:ext cx="1459994" cy="74722"/>
          </a:xfrm>
          <a:prstGeom prst="straightConnector1">
            <a:avLst/>
          </a:prstGeom>
          <a:ln w="38100">
            <a:solidFill>
              <a:srgbClr val="0C0CC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011581" y="4001799"/>
            <a:ext cx="1455994" cy="265643"/>
          </a:xfrm>
          <a:prstGeom prst="straightConnector1">
            <a:avLst/>
          </a:prstGeom>
          <a:ln w="38100">
            <a:solidFill>
              <a:srgbClr val="0C0CC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439367" y="4197383"/>
            <a:ext cx="1202615" cy="752507"/>
          </a:xfrm>
          <a:prstGeom prst="straightConnector1">
            <a:avLst/>
          </a:prstGeom>
          <a:ln w="38100">
            <a:solidFill>
              <a:srgbClr val="0C0CC6"/>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847664" y="2953151"/>
            <a:ext cx="3067736" cy="1500411"/>
            <a:chOff x="7796885" y="2794534"/>
            <a:chExt cx="4090315" cy="2000548"/>
          </a:xfrm>
        </p:grpSpPr>
        <p:sp>
          <p:nvSpPr>
            <p:cNvPr id="3" name="矩形 2"/>
            <p:cNvSpPr/>
            <p:nvPr/>
          </p:nvSpPr>
          <p:spPr>
            <a:xfrm>
              <a:off x="8661754" y="2794534"/>
              <a:ext cx="3225446" cy="2000548"/>
            </a:xfrm>
            <a:prstGeom prst="rect">
              <a:avLst/>
            </a:prstGeom>
            <a:solidFill>
              <a:srgbClr val="0C0CC6"/>
            </a:solidFill>
            <a:ln w="31750">
              <a:solidFill>
                <a:schemeClr val="tx1"/>
              </a:solidFill>
            </a:ln>
          </p:spPr>
          <p:txBody>
            <a:bodyPr wrap="square">
              <a:spAutoFit/>
            </a:bodyPr>
            <a:lstStyle/>
            <a:p>
              <a:pPr marL="257175" indent="-257175" algn="just">
                <a:lnSpc>
                  <a:spcPct val="150000"/>
                </a:lnSpc>
                <a:buFont typeface="Wingdings" panose="05000000000000000000" pitchFamily="2" charset="2"/>
                <a:buChar char="l"/>
              </a:pPr>
              <a:r>
                <a:rPr lang="zh-CN" altLang="en-US" sz="2100" b="1" kern="0" dirty="0">
                  <a:solidFill>
                    <a:srgbClr val="FFFF66"/>
                  </a:solidFill>
                  <a:latin typeface="华文楷体" panose="02010600040101010101" pitchFamily="2" charset="-122"/>
                  <a:ea typeface="华文楷体" panose="02010600040101010101" pitchFamily="2" charset="-122"/>
                  <a:cs typeface="宋体" panose="02010600030101010101" pitchFamily="2" charset="-122"/>
                </a:rPr>
                <a:t>提升</a:t>
              </a:r>
              <a:r>
                <a:rPr lang="en-US" altLang="zh-CN" sz="2100" b="1" kern="0" dirty="0">
                  <a:solidFill>
                    <a:srgbClr val="FFFF66"/>
                  </a:solidFill>
                  <a:latin typeface="华文楷体" panose="02010600040101010101" pitchFamily="2" charset="-122"/>
                  <a:ea typeface="华文楷体" panose="02010600040101010101" pitchFamily="2" charset="-122"/>
                  <a:cs typeface="宋体" panose="02010600030101010101" pitchFamily="2" charset="-122"/>
                </a:rPr>
                <a:t>CPU </a:t>
              </a:r>
              <a:r>
                <a:rPr lang="zh-CN" altLang="zh-CN" sz="2100" b="1" kern="0" dirty="0">
                  <a:solidFill>
                    <a:srgbClr val="FFFF66"/>
                  </a:solidFill>
                  <a:latin typeface="华文楷体" panose="02010600040101010101" pitchFamily="2" charset="-122"/>
                  <a:ea typeface="华文楷体" panose="02010600040101010101" pitchFamily="2" charset="-122"/>
                  <a:cs typeface="宋体" panose="02010600030101010101" pitchFamily="2" charset="-122"/>
                </a:rPr>
                <a:t>使用率</a:t>
              </a:r>
              <a:r>
                <a:rPr lang="en-US" altLang="zh-CN" sz="2100" b="1" kern="0" dirty="0">
                  <a:solidFill>
                    <a:srgbClr val="FFFF66"/>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100" b="1" kern="100" dirty="0">
                <a:solidFill>
                  <a:schemeClr val="bg1"/>
                </a:solidFill>
                <a:latin typeface="华文楷体" panose="02010600040101010101" pitchFamily="2" charset="-122"/>
                <a:ea typeface="华文楷体" panose="02010600040101010101" pitchFamily="2" charset="-122"/>
              </a:endParaRPr>
            </a:p>
            <a:p>
              <a:pPr marL="257175" indent="-257175">
                <a:lnSpc>
                  <a:spcPct val="150000"/>
                </a:lnSpc>
                <a:buFont typeface="Wingdings" panose="05000000000000000000" pitchFamily="2" charset="2"/>
                <a:buChar char=""/>
              </a:pPr>
              <a:r>
                <a:rPr lang="zh-CN" altLang="en-US" sz="2100" b="1" kern="0" dirty="0">
                  <a:solidFill>
                    <a:srgbClr val="FFFF66"/>
                  </a:solidFill>
                  <a:latin typeface="华文楷体" panose="02010600040101010101" pitchFamily="2" charset="-122"/>
                  <a:ea typeface="华文楷体" panose="02010600040101010101" pitchFamily="2" charset="-122"/>
                  <a:cs typeface="宋体" panose="02010600030101010101" pitchFamily="2" charset="-122"/>
                </a:rPr>
                <a:t>最小化周转时间</a:t>
              </a:r>
              <a:endParaRPr lang="en-US" altLang="zh-CN" sz="2100" b="1" kern="0" dirty="0">
                <a:solidFill>
                  <a:srgbClr val="FFFF66"/>
                </a:solidFill>
                <a:latin typeface="华文楷体" panose="02010600040101010101" pitchFamily="2" charset="-122"/>
                <a:ea typeface="华文楷体" panose="02010600040101010101" pitchFamily="2" charset="-122"/>
                <a:cs typeface="宋体" panose="02010600030101010101" pitchFamily="2" charset="-122"/>
              </a:endParaRPr>
            </a:p>
            <a:p>
              <a:pPr marL="257175" indent="-257175">
                <a:lnSpc>
                  <a:spcPct val="150000"/>
                </a:lnSpc>
                <a:buFont typeface="Wingdings" panose="05000000000000000000" pitchFamily="2" charset="2"/>
                <a:buChar char=""/>
              </a:pPr>
              <a:r>
                <a:rPr lang="zh-CN" altLang="en-US" sz="2100" b="1" kern="0" dirty="0">
                  <a:solidFill>
                    <a:srgbClr val="FFFF66"/>
                  </a:solidFill>
                  <a:latin typeface="华文楷体" panose="02010600040101010101" pitchFamily="2" charset="-122"/>
                  <a:ea typeface="华文楷体" panose="02010600040101010101" pitchFamily="2" charset="-122"/>
                  <a:cs typeface="宋体" panose="02010600030101010101" pitchFamily="2" charset="-122"/>
                </a:rPr>
                <a:t>减少</a:t>
              </a:r>
              <a:r>
                <a:rPr lang="zh-CN" altLang="zh-CN" sz="2100" b="1" kern="0" dirty="0">
                  <a:solidFill>
                    <a:srgbClr val="FFFF66"/>
                  </a:solidFill>
                  <a:latin typeface="华文楷体" panose="02010600040101010101" pitchFamily="2" charset="-122"/>
                  <a:ea typeface="华文楷体" panose="02010600040101010101" pitchFamily="2" charset="-122"/>
                  <a:cs typeface="宋体" panose="02010600030101010101" pitchFamily="2" charset="-122"/>
                </a:rPr>
                <a:t>响应时间</a:t>
              </a:r>
              <a:r>
                <a:rPr lang="en-US" altLang="zh-CN" sz="2100" b="1" kern="0" dirty="0">
                  <a:solidFill>
                    <a:srgbClr val="FFFF66"/>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100" b="1" kern="100" dirty="0">
                <a:solidFill>
                  <a:schemeClr val="bg1"/>
                </a:solidFill>
                <a:latin typeface="华文楷体" panose="02010600040101010101" pitchFamily="2" charset="-122"/>
                <a:ea typeface="华文楷体" panose="02010600040101010101" pitchFamily="2" charset="-122"/>
              </a:endParaRPr>
            </a:p>
          </p:txBody>
        </p:sp>
        <p:sp>
          <p:nvSpPr>
            <p:cNvPr id="20" name="右箭头 19"/>
            <p:cNvSpPr/>
            <p:nvPr/>
          </p:nvSpPr>
          <p:spPr>
            <a:xfrm>
              <a:off x="7796885" y="3641272"/>
              <a:ext cx="864870" cy="337848"/>
            </a:xfrm>
            <a:prstGeom prst="rightArrow">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p:cNvSpPr txBox="1"/>
            <p:nvPr/>
          </p:nvSpPr>
          <p:spPr>
            <a:xfrm>
              <a:off x="7820202" y="3181347"/>
              <a:ext cx="861775" cy="492443"/>
            </a:xfrm>
            <a:prstGeom prst="rect">
              <a:avLst/>
            </a:prstGeom>
            <a:noFill/>
          </p:spPr>
          <p:txBody>
            <a:bodyPr wrap="none" rtlCol="0">
              <a:spAutoFit/>
            </a:bodyPr>
            <a:lstStyle/>
            <a:p>
              <a:r>
                <a:rPr lang="zh-CN" altLang="en-US" dirty="0">
                  <a:solidFill>
                    <a:srgbClr val="C00000"/>
                  </a:solidFill>
                  <a:latin typeface="方正粗黑宋简体" panose="02000000000000000000" pitchFamily="2" charset="-122"/>
                  <a:ea typeface="方正粗黑宋简体" panose="02000000000000000000" pitchFamily="2" charset="-122"/>
                </a:rPr>
                <a:t>目标</a:t>
              </a:r>
              <a:endParaRPr lang="zh-CN" altLang="en-US" dirty="0">
                <a:solidFill>
                  <a:srgbClr val="C00000"/>
                </a:solidFill>
                <a:latin typeface="方正粗黑宋简体" panose="02000000000000000000" pitchFamily="2" charset="-122"/>
                <a:ea typeface="方正粗黑宋简体" panose="02000000000000000000"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415" y="1146597"/>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处理器亲和性</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4" y="363156"/>
            <a:ext cx="2696213"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6.4 </a:t>
            </a:r>
            <a:r>
              <a:rPr lang="zh-CN" altLang="en-US" dirty="0">
                <a:latin typeface="华文楷体" panose="02010600040101010101" pitchFamily="2" charset="-122"/>
                <a:ea typeface="华文楷体" panose="02010600040101010101" pitchFamily="2" charset="-122"/>
              </a:rPr>
              <a:t>多处理器调度</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665552" y="1192430"/>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46413" y="1775499"/>
            <a:ext cx="7963118" cy="1200329"/>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当一个进程运行在一个特定的处理器上时会缓存该进程的一些数据和上下文，如果进程被迁移到另外一个处理器上，那么上一个处理器上缓存的数据设为无效，第二个处理器缓存应刷新。由于这些操作代价很高，所以大多数</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SMP</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系统试图避免进程从一个处理器迁移另一个处理器。这叫做处理器的亲和性</a:t>
            </a:r>
            <a:r>
              <a:rPr lang="zh-CN" altLang="en-US"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b="1" dirty="0">
              <a:latin typeface="华文楷体" panose="02010600040101010101" pitchFamily="2" charset="-122"/>
              <a:ea typeface="华文楷体" panose="02010600040101010101" pitchFamily="2" charset="-122"/>
            </a:endParaRPr>
          </a:p>
        </p:txBody>
      </p:sp>
      <p:sp>
        <p:nvSpPr>
          <p:cNvPr id="6" name="文本框 5"/>
          <p:cNvSpPr txBox="1"/>
          <p:nvPr/>
        </p:nvSpPr>
        <p:spPr>
          <a:xfrm>
            <a:off x="713274" y="4580434"/>
            <a:ext cx="7416557" cy="1015663"/>
          </a:xfrm>
          <a:prstGeom prst="rect">
            <a:avLst/>
          </a:prstGeom>
          <a:noFill/>
        </p:spPr>
        <p:txBody>
          <a:bodyPr wrap="square" rtlCol="0">
            <a:spAutoFit/>
          </a:bodyPr>
          <a:lstStyle/>
          <a:p>
            <a:r>
              <a:rPr lang="zh-CN" altLang="en-US" sz="2000" b="1" dirty="0">
                <a:solidFill>
                  <a:srgbClr val="FF0000"/>
                </a:solidFill>
                <a:highlight>
                  <a:srgbClr val="FFFF00"/>
                </a:highlight>
                <a:latin typeface="华文楷体" panose="02010600040101010101" pitchFamily="2" charset="-122"/>
                <a:ea typeface="华文楷体" panose="02010600040101010101" pitchFamily="2" charset="-122"/>
              </a:rPr>
              <a:t>硬亲和性</a:t>
            </a:r>
            <a:endParaRPr lang="en-US" altLang="zh-CN" sz="2000" b="1" dirty="0">
              <a:solidFill>
                <a:srgbClr val="FF0000"/>
              </a:solidFill>
              <a:highlight>
                <a:srgbClr val="FFFF00"/>
              </a:highlight>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有的操作系统提供</a:t>
            </a:r>
            <a:r>
              <a:rPr lang="zh-CN" altLang="zh-CN" sz="2000" b="1" dirty="0">
                <a:solidFill>
                  <a:srgbClr val="FF0000"/>
                </a:solidFill>
                <a:latin typeface="华文楷体" panose="02010600040101010101" pitchFamily="2" charset="-122"/>
                <a:ea typeface="华文楷体" panose="02010600040101010101" pitchFamily="2" charset="-122"/>
              </a:rPr>
              <a:t>系统调用</a:t>
            </a:r>
            <a:r>
              <a:rPr lang="zh-CN" altLang="zh-CN" sz="2000" b="1" dirty="0">
                <a:latin typeface="华文楷体" panose="02010600040101010101" pitchFamily="2" charset="-122"/>
                <a:ea typeface="华文楷体" panose="02010600040101010101" pitchFamily="2" charset="-122"/>
              </a:rPr>
              <a:t>来支持硬亲和性，从而使某个进程运行在某个</a:t>
            </a:r>
            <a:r>
              <a:rPr lang="zh-CN" altLang="zh-CN" sz="2000" b="1" dirty="0">
                <a:solidFill>
                  <a:srgbClr val="FF0000"/>
                </a:solidFill>
                <a:latin typeface="华文楷体" panose="02010600040101010101" pitchFamily="2" charset="-122"/>
                <a:ea typeface="华文楷体" panose="02010600040101010101" pitchFamily="2" charset="-122"/>
              </a:rPr>
              <a:t>处理器子集</a:t>
            </a:r>
            <a:r>
              <a:rPr lang="zh-CN" altLang="zh-CN" sz="2000" b="1" dirty="0">
                <a:latin typeface="华文楷体" panose="02010600040101010101" pitchFamily="2" charset="-122"/>
                <a:ea typeface="华文楷体" panose="02010600040101010101" pitchFamily="2" charset="-122"/>
              </a:rPr>
              <a:t>中。</a:t>
            </a:r>
            <a:endParaRPr lang="zh-CN" altLang="en-US" sz="2000" b="1" dirty="0">
              <a:latin typeface="华文楷体" panose="02010600040101010101" pitchFamily="2" charset="-122"/>
              <a:ea typeface="华文楷体" panose="02010600040101010101" pitchFamily="2" charset="-122"/>
            </a:endParaRPr>
          </a:p>
        </p:txBody>
      </p:sp>
      <p:sp>
        <p:nvSpPr>
          <p:cNvPr id="7" name="矩形 6"/>
          <p:cNvSpPr/>
          <p:nvPr/>
        </p:nvSpPr>
        <p:spPr>
          <a:xfrm>
            <a:off x="665552" y="3204618"/>
            <a:ext cx="7464278" cy="1015663"/>
          </a:xfrm>
          <a:prstGeom prst="rect">
            <a:avLst/>
          </a:prstGeom>
        </p:spPr>
        <p:txBody>
          <a:bodyPr wrap="square">
            <a:spAutoFit/>
          </a:bodyPr>
          <a:lstStyle/>
          <a:p>
            <a:r>
              <a:rPr lang="zh-CN" altLang="zh-CN" sz="2000"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 </a:t>
            </a:r>
            <a:r>
              <a:rPr lang="zh-CN" altLang="en-US" sz="2000" b="1" kern="0" dirty="0">
                <a:solidFill>
                  <a:srgbClr val="FF0000"/>
                </a:solidFill>
                <a:highlight>
                  <a:srgbClr val="FFFF00"/>
                </a:highlight>
                <a:latin typeface="华文楷体" panose="02010600040101010101" pitchFamily="2" charset="-122"/>
                <a:ea typeface="华文楷体" panose="02010600040101010101" pitchFamily="2" charset="-122"/>
                <a:cs typeface="宋体" panose="02010600030101010101" pitchFamily="2" charset="-122"/>
              </a:rPr>
              <a:t>软亲和性</a:t>
            </a:r>
            <a:r>
              <a:rPr lang="zh-CN" altLang="en-US" sz="2000"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000"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当一个操作系统试图保持进程运行在</a:t>
            </a:r>
            <a:r>
              <a:rPr lang="zh-CN" altLang="zh-CN" sz="2000" b="1" dirty="0">
                <a:solidFill>
                  <a:srgbClr val="FF0000"/>
                </a:solidFill>
                <a:latin typeface="华文楷体" panose="02010600040101010101" pitchFamily="2" charset="-122"/>
                <a:ea typeface="华文楷体" panose="02010600040101010101" pitchFamily="2" charset="-122"/>
              </a:rPr>
              <a:t>同一处理器</a:t>
            </a:r>
            <a:r>
              <a:rPr lang="zh-CN" altLang="zh-CN" sz="2000" b="1" dirty="0">
                <a:latin typeface="华文楷体" panose="02010600040101010101" pitchFamily="2" charset="-122"/>
                <a:ea typeface="华文楷体" panose="02010600040101010101" pitchFamily="2" charset="-122"/>
              </a:rPr>
              <a:t>上，但是这个进程也可以迁移到其他进程上，这种亲和性叫做软亲和性</a:t>
            </a:r>
            <a:r>
              <a:rPr lang="zh-CN" altLang="en-US" sz="2000" b="1" dirty="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415" y="1146597"/>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负载均衡</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4" y="363156"/>
            <a:ext cx="2696213"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6.4 </a:t>
            </a:r>
            <a:r>
              <a:rPr lang="zh-CN" altLang="en-US" dirty="0">
                <a:latin typeface="华文楷体" panose="02010600040101010101" pitchFamily="2" charset="-122"/>
                <a:ea typeface="华文楷体" panose="02010600040101010101" pitchFamily="2" charset="-122"/>
              </a:rPr>
              <a:t>多处理器调度</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665552" y="1192430"/>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46413" y="1748823"/>
            <a:ext cx="7963118" cy="646331"/>
          </a:xfrm>
          <a:prstGeom prst="rect">
            <a:avLst/>
          </a:prstGeom>
        </p:spPr>
        <p:txBody>
          <a:bodyPr wrap="square">
            <a:spAutoFit/>
          </a:bodyPr>
          <a:lstStyle/>
          <a:p>
            <a:r>
              <a:rPr lang="zh-CN" altLang="zh-CN" b="1" dirty="0"/>
              <a:t>对于</a:t>
            </a:r>
            <a:r>
              <a:rPr lang="en-US" altLang="zh-CN" b="1" dirty="0"/>
              <a:t> </a:t>
            </a:r>
            <a:r>
              <a:rPr lang="en-US" altLang="zh-CN" b="1" dirty="0">
                <a:solidFill>
                  <a:srgbClr val="FF0000"/>
                </a:solidFill>
              </a:rPr>
              <a:t>SMP </a:t>
            </a:r>
            <a:r>
              <a:rPr lang="zh-CN" altLang="zh-CN" b="1" dirty="0">
                <a:solidFill>
                  <a:srgbClr val="FF0000"/>
                </a:solidFill>
              </a:rPr>
              <a:t>系统</a:t>
            </a:r>
            <a:r>
              <a:rPr lang="zh-CN" altLang="zh-CN" b="1" dirty="0"/>
              <a:t>，重要的是保持所有处理器的</a:t>
            </a:r>
            <a:r>
              <a:rPr lang="zh-CN" altLang="zh-CN" b="1" dirty="0">
                <a:solidFill>
                  <a:srgbClr val="FF0000"/>
                </a:solidFill>
              </a:rPr>
              <a:t>负载平衡</a:t>
            </a:r>
            <a:r>
              <a:rPr lang="zh-CN" altLang="zh-CN" b="1" dirty="0"/>
              <a:t>，以便充分利用多处理器的优点</a:t>
            </a:r>
            <a:r>
              <a:rPr lang="zh-CN" altLang="en-US" b="1" dirty="0">
                <a:latin typeface="华文楷体" panose="02010600040101010101" pitchFamily="2" charset="-122"/>
                <a:ea typeface="华文楷体" panose="02010600040101010101" pitchFamily="2" charset="-122"/>
                <a:cs typeface="宋体" panose="02010600030101010101" pitchFamily="2" charset="-122"/>
              </a:rPr>
              <a:t>。</a:t>
            </a:r>
            <a:endParaRPr lang="zh-CN" altLang="en-US" b="1" dirty="0">
              <a:latin typeface="华文楷体" panose="02010600040101010101" pitchFamily="2" charset="-122"/>
              <a:ea typeface="华文楷体" panose="02010600040101010101" pitchFamily="2" charset="-122"/>
            </a:endParaRPr>
          </a:p>
        </p:txBody>
      </p:sp>
      <p:sp>
        <p:nvSpPr>
          <p:cNvPr id="2" name="矩形 1"/>
          <p:cNvSpPr/>
          <p:nvPr/>
        </p:nvSpPr>
        <p:spPr>
          <a:xfrm>
            <a:off x="328803" y="2808801"/>
            <a:ext cx="7860456" cy="2169825"/>
          </a:xfrm>
          <a:prstGeom prst="rect">
            <a:avLst/>
          </a:prstGeom>
        </p:spPr>
        <p:txBody>
          <a:bodyPr wrap="square">
            <a:spAutoFit/>
          </a:bodyPr>
          <a:lstStyle/>
          <a:p>
            <a:pPr indent="266700">
              <a:lnSpc>
                <a:spcPct val="125000"/>
              </a:lnSpc>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负载</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均</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衡通常有两种方法推迁移和拉迁移。</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pPr>
            <a:r>
              <a:rPr lang="en-US"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C00000"/>
                </a:solidFill>
                <a:highlight>
                  <a:srgbClr val="FFFF00"/>
                </a:highlight>
                <a:latin typeface="华文楷体" panose="02010600040101010101" pitchFamily="2" charset="-122"/>
                <a:ea typeface="华文楷体" panose="02010600040101010101" pitchFamily="2" charset="-122"/>
                <a:cs typeface="宋体" panose="02010600030101010101" pitchFamily="2" charset="-122"/>
              </a:rPr>
              <a:t>推迁移</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一个特定的任务周期性地检查每个处理器的负载，如果发现不平</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衡，</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那么通过将进程从超载处理器推到空闲或不太忙的处理器，从而平均</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分配负载。</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pP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C00000"/>
                </a:solidFill>
                <a:highlight>
                  <a:srgbClr val="FFFF00"/>
                </a:highlight>
                <a:latin typeface="华文楷体" panose="02010600040101010101" pitchFamily="2" charset="-122"/>
                <a:ea typeface="华文楷体" panose="02010600040101010101" pitchFamily="2" charset="-122"/>
                <a:cs typeface="宋体" panose="02010600030101010101" pitchFamily="2" charset="-122"/>
              </a:rPr>
              <a:t>拉迁移</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当空闲处理器从一个忙的处理器上拉一个等待任务时，发生拉迁</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移。</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例如，</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Linux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调度程序实现了这两种技术。</a:t>
            </a:r>
            <a:endParaRPr lang="zh-CN" altLang="zh-CN" sz="2400" b="1" dirty="0">
              <a:latin typeface="华文楷体" panose="02010600040101010101" pitchFamily="2" charset="-122"/>
              <a:ea typeface="华文楷体" panose="02010600040101010101" pitchFamily="2" charset="-122"/>
              <a:cs typeface="宋体" panose="02010600030101010101" pitchFamily="2" charset="-122"/>
            </a:endParaRPr>
          </a:p>
        </p:txBody>
      </p:sp>
      <p:sp>
        <p:nvSpPr>
          <p:cNvPr id="8" name="矩形 7"/>
          <p:cNvSpPr/>
          <p:nvPr/>
        </p:nvSpPr>
        <p:spPr>
          <a:xfrm>
            <a:off x="1146822" y="5378824"/>
            <a:ext cx="6596678" cy="400110"/>
          </a:xfrm>
          <a:prstGeom prst="rect">
            <a:avLst/>
          </a:prstGeom>
        </p:spPr>
        <p:txBody>
          <a:bodyPr wrap="none">
            <a:spAutoFit/>
          </a:bodyPr>
          <a:lstStyle/>
          <a:p>
            <a:r>
              <a:rPr lang="zh-CN" altLang="en-US" sz="2000"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值得注意的是：</a:t>
            </a:r>
            <a:r>
              <a:rPr lang="zh-CN" altLang="zh-CN" sz="2000" b="1" kern="100" dirty="0">
                <a:solidFill>
                  <a:srgbClr val="6C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负载</a:t>
            </a:r>
            <a:r>
              <a:rPr lang="zh-CN" altLang="zh-CN" sz="2000" b="1" kern="100" dirty="0">
                <a:solidFill>
                  <a:srgbClr val="6C0000"/>
                </a:solidFill>
                <a:highlight>
                  <a:srgbClr val="FFFF00"/>
                </a:highlight>
                <a:latin typeface="Times New Roman" panose="02020603050405020304" pitchFamily="18" charset="0"/>
                <a:ea typeface="宋体" panose="02010600030101010101" pitchFamily="2" charset="-122"/>
                <a:cs typeface="Helvetica" panose="020B0604020202020204" pitchFamily="34" charset="0"/>
              </a:rPr>
              <a:t>均</a:t>
            </a:r>
            <a:r>
              <a:rPr lang="zh-CN" altLang="zh-CN" sz="2000" b="1" kern="100" dirty="0">
                <a:solidFill>
                  <a:srgbClr val="6C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衡往往会抵消处理器亲和性的好处</a:t>
            </a:r>
            <a:endParaRPr lang="zh-CN" altLang="zh-CN" sz="2000" b="1" kern="100" dirty="0">
              <a:solidFill>
                <a:srgbClr val="6C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38412"/>
            <a:ext cx="5701478" cy="507831"/>
          </a:xfrm>
        </p:spPr>
        <p:txBody>
          <a:bodyPr/>
          <a:lstStyle/>
          <a:p>
            <a:r>
              <a:rPr lang="en-US" altLang="zh-CN" dirty="0"/>
              <a:t> </a:t>
            </a:r>
            <a:r>
              <a:rPr lang="zh-CN" altLang="en-US" dirty="0"/>
              <a:t>思考题</a:t>
            </a:r>
            <a:endParaRPr lang="zh-CN" altLang="en-US" dirty="0"/>
          </a:p>
        </p:txBody>
      </p:sp>
      <p:sp>
        <p:nvSpPr>
          <p:cNvPr id="5" name="文本框 4"/>
          <p:cNvSpPr txBox="1"/>
          <p:nvPr/>
        </p:nvSpPr>
        <p:spPr>
          <a:xfrm>
            <a:off x="139700" y="1301738"/>
            <a:ext cx="9156700" cy="1726114"/>
          </a:xfrm>
          <a:prstGeom prst="rect">
            <a:avLst/>
          </a:prstGeom>
          <a:noFill/>
        </p:spPr>
        <p:txBody>
          <a:bodyPr wrap="square">
            <a:spAutoFit/>
          </a:bodyPr>
          <a:lstStyle/>
          <a:p>
            <a:pPr>
              <a:spcAft>
                <a:spcPts val="1500"/>
              </a:spcAft>
            </a:pPr>
            <a:r>
              <a:rPr lang="zh-CN" altLang="zh-CN" dirty="0">
                <a:solidFill>
                  <a:srgbClr val="000000"/>
                </a:solidFill>
                <a:effectLst/>
                <a:latin typeface="Arial" panose="020B0604020202020204" pitchFamily="34" charset="0"/>
                <a:ea typeface="Arial" panose="020B0604020202020204" pitchFamily="34" charset="0"/>
              </a:rPr>
              <a:t>假设一个系统中有</a:t>
            </a:r>
            <a:r>
              <a:rPr lang="zh-CN" altLang="zh-CN" b="1" dirty="0">
                <a:solidFill>
                  <a:srgbClr val="000000"/>
                </a:solidFill>
                <a:effectLst/>
                <a:latin typeface="Arial" panose="020B0604020202020204" pitchFamily="34" charset="0"/>
                <a:ea typeface="Arial" panose="020B0604020202020204" pitchFamily="34" charset="0"/>
              </a:rPr>
              <a:t>5</a:t>
            </a:r>
            <a:r>
              <a:rPr lang="zh-CN" altLang="zh-CN" dirty="0">
                <a:solidFill>
                  <a:srgbClr val="000000"/>
                </a:solidFill>
                <a:effectLst/>
                <a:latin typeface="Arial" panose="020B0604020202020204" pitchFamily="34" charset="0"/>
                <a:ea typeface="Arial" panose="020B0604020202020204" pitchFamily="34" charset="0"/>
              </a:rPr>
              <a:t>个进程，它们到达的</a:t>
            </a:r>
            <a:r>
              <a:rPr lang="zh-CN" altLang="en-US" dirty="0">
                <a:solidFill>
                  <a:srgbClr val="000000"/>
                </a:solidFill>
                <a:latin typeface="Arial" panose="020B0604020202020204" pitchFamily="34" charset="0"/>
                <a:ea typeface="Arial" panose="020B0604020202020204" pitchFamily="34" charset="0"/>
              </a:rPr>
              <a:t>时间</a:t>
            </a:r>
            <a:r>
              <a:rPr lang="zh-CN" altLang="zh-CN" dirty="0">
                <a:solidFill>
                  <a:srgbClr val="000000"/>
                </a:solidFill>
                <a:effectLst/>
                <a:latin typeface="Arial" panose="020B0604020202020204" pitchFamily="34" charset="0"/>
                <a:ea typeface="Arial" panose="020B0604020202020204" pitchFamily="34" charset="0"/>
              </a:rPr>
              <a:t>依次为</a:t>
            </a:r>
            <a:r>
              <a:rPr lang="zh-CN" altLang="zh-CN" b="1" dirty="0">
                <a:solidFill>
                  <a:srgbClr val="000000"/>
                </a:solidFill>
                <a:effectLst/>
                <a:latin typeface="Arial" panose="020B0604020202020204" pitchFamily="34" charset="0"/>
                <a:ea typeface="Arial" panose="020B0604020202020204" pitchFamily="34" charset="0"/>
              </a:rPr>
              <a:t>0</a:t>
            </a:r>
            <a:r>
              <a:rPr lang="zh-CN" altLang="zh-CN" dirty="0">
                <a:solidFill>
                  <a:srgbClr val="000000"/>
                </a:solidFill>
                <a:effectLst/>
                <a:latin typeface="Arial" panose="020B0604020202020204" pitchFamily="34" charset="0"/>
                <a:ea typeface="Arial" panose="020B0604020202020204" pitchFamily="34" charset="0"/>
              </a:rPr>
              <a:t>、</a:t>
            </a:r>
            <a:r>
              <a:rPr lang="zh-CN" altLang="zh-CN" b="1" dirty="0">
                <a:solidFill>
                  <a:srgbClr val="000000"/>
                </a:solidFill>
                <a:effectLst/>
                <a:latin typeface="Arial" panose="020B0604020202020204" pitchFamily="34" charset="0"/>
                <a:ea typeface="Arial" panose="020B0604020202020204" pitchFamily="34" charset="0"/>
              </a:rPr>
              <a:t>2</a:t>
            </a:r>
            <a:r>
              <a:rPr lang="zh-CN" altLang="zh-CN" dirty="0">
                <a:solidFill>
                  <a:srgbClr val="000000"/>
                </a:solidFill>
                <a:effectLst/>
                <a:latin typeface="Arial" panose="020B0604020202020204" pitchFamily="34" charset="0"/>
                <a:ea typeface="Arial" panose="020B0604020202020204" pitchFamily="34" charset="0"/>
              </a:rPr>
              <a:t>、</a:t>
            </a:r>
            <a:r>
              <a:rPr lang="zh-CN" altLang="zh-CN" b="1" dirty="0">
                <a:solidFill>
                  <a:srgbClr val="000000"/>
                </a:solidFill>
                <a:effectLst/>
                <a:latin typeface="Arial" panose="020B0604020202020204" pitchFamily="34" charset="0"/>
                <a:ea typeface="Arial" panose="020B0604020202020204" pitchFamily="34" charset="0"/>
              </a:rPr>
              <a:t>4</a:t>
            </a:r>
            <a:r>
              <a:rPr lang="zh-CN" altLang="zh-CN" dirty="0">
                <a:solidFill>
                  <a:srgbClr val="000000"/>
                </a:solidFill>
                <a:effectLst/>
                <a:latin typeface="Arial" panose="020B0604020202020204" pitchFamily="34" charset="0"/>
                <a:ea typeface="Arial" panose="020B0604020202020204" pitchFamily="34" charset="0"/>
              </a:rPr>
              <a:t>、</a:t>
            </a:r>
            <a:r>
              <a:rPr lang="zh-CN" altLang="zh-CN" b="1" dirty="0">
                <a:solidFill>
                  <a:srgbClr val="000000"/>
                </a:solidFill>
                <a:effectLst/>
                <a:latin typeface="Arial" panose="020B0604020202020204" pitchFamily="34" charset="0"/>
                <a:ea typeface="Arial" panose="020B0604020202020204" pitchFamily="34" charset="0"/>
              </a:rPr>
              <a:t>6</a:t>
            </a:r>
            <a:r>
              <a:rPr lang="zh-CN" altLang="zh-CN" dirty="0">
                <a:solidFill>
                  <a:srgbClr val="000000"/>
                </a:solidFill>
                <a:effectLst/>
                <a:latin typeface="Arial" panose="020B0604020202020204" pitchFamily="34" charset="0"/>
                <a:ea typeface="Arial" panose="020B0604020202020204" pitchFamily="34" charset="0"/>
              </a:rPr>
              <a:t>、</a:t>
            </a:r>
            <a:r>
              <a:rPr lang="zh-CN" altLang="zh-CN" b="1" dirty="0">
                <a:solidFill>
                  <a:srgbClr val="000000"/>
                </a:solidFill>
                <a:effectLst/>
                <a:latin typeface="Arial" panose="020B0604020202020204" pitchFamily="34" charset="0"/>
                <a:ea typeface="Arial" panose="020B0604020202020204" pitchFamily="34" charset="0"/>
              </a:rPr>
              <a:t>8,</a:t>
            </a:r>
            <a:r>
              <a:rPr lang="zh-CN" altLang="zh-CN" dirty="0">
                <a:solidFill>
                  <a:srgbClr val="000000"/>
                </a:solidFill>
                <a:effectLst/>
                <a:latin typeface="Arial" panose="020B0604020202020204" pitchFamily="34" charset="0"/>
                <a:ea typeface="Arial" panose="020B0604020202020204" pitchFamily="34" charset="0"/>
              </a:rPr>
              <a:t>服务时间依次为</a:t>
            </a:r>
            <a:r>
              <a:rPr lang="zh-CN" altLang="zh-CN" b="1" dirty="0">
                <a:solidFill>
                  <a:srgbClr val="000000"/>
                </a:solidFill>
                <a:effectLst/>
                <a:latin typeface="Arial" panose="020B0604020202020204" pitchFamily="34" charset="0"/>
                <a:ea typeface="Arial" panose="020B0604020202020204" pitchFamily="34" charset="0"/>
              </a:rPr>
              <a:t>3</a:t>
            </a:r>
            <a:r>
              <a:rPr lang="zh-CN" altLang="zh-CN" dirty="0">
                <a:solidFill>
                  <a:srgbClr val="000000"/>
                </a:solidFill>
                <a:effectLst/>
                <a:latin typeface="Arial" panose="020B0604020202020204" pitchFamily="34" charset="0"/>
                <a:ea typeface="Arial" panose="020B0604020202020204" pitchFamily="34" charset="0"/>
              </a:rPr>
              <a:t>、</a:t>
            </a:r>
            <a:endParaRPr lang="zh-CN" altLang="zh-CN" dirty="0">
              <a:effectLst/>
              <a:latin typeface="Arial" panose="020B0604020202020204" pitchFamily="34" charset="0"/>
              <a:ea typeface="Arial" panose="020B0604020202020204" pitchFamily="34" charset="0"/>
            </a:endParaRPr>
          </a:p>
          <a:p>
            <a:pPr>
              <a:spcAft>
                <a:spcPts val="1100"/>
              </a:spcAft>
            </a:pPr>
            <a:r>
              <a:rPr lang="zh-CN" altLang="zh-CN" b="1" dirty="0">
                <a:solidFill>
                  <a:srgbClr val="000000"/>
                </a:solidFill>
                <a:effectLst/>
                <a:latin typeface="Arial" panose="020B0604020202020204" pitchFamily="34" charset="0"/>
                <a:ea typeface="Arial" panose="020B0604020202020204" pitchFamily="34" charset="0"/>
              </a:rPr>
              <a:t>6</a:t>
            </a:r>
            <a:r>
              <a:rPr lang="zh-CN" altLang="zh-CN" dirty="0">
                <a:solidFill>
                  <a:srgbClr val="000000"/>
                </a:solidFill>
                <a:effectLst/>
                <a:latin typeface="Arial" panose="020B0604020202020204" pitchFamily="34" charset="0"/>
                <a:ea typeface="Arial" panose="020B0604020202020204" pitchFamily="34" charset="0"/>
              </a:rPr>
              <a:t>、</a:t>
            </a:r>
            <a:r>
              <a:rPr lang="zh-CN" altLang="zh-CN" b="1" dirty="0">
                <a:solidFill>
                  <a:srgbClr val="000000"/>
                </a:solidFill>
                <a:effectLst/>
                <a:latin typeface="Arial" panose="020B0604020202020204" pitchFamily="34" charset="0"/>
                <a:ea typeface="Arial" panose="020B0604020202020204" pitchFamily="34" charset="0"/>
              </a:rPr>
              <a:t>4</a:t>
            </a:r>
            <a:r>
              <a:rPr lang="zh-CN" altLang="zh-CN" dirty="0">
                <a:solidFill>
                  <a:srgbClr val="000000"/>
                </a:solidFill>
                <a:effectLst/>
                <a:latin typeface="Arial" panose="020B0604020202020204" pitchFamily="34" charset="0"/>
                <a:ea typeface="Arial" panose="020B0604020202020204" pitchFamily="34" charset="0"/>
              </a:rPr>
              <a:t>、</a:t>
            </a:r>
            <a:r>
              <a:rPr lang="zh-CN" altLang="zh-CN" b="1" dirty="0">
                <a:solidFill>
                  <a:srgbClr val="000000"/>
                </a:solidFill>
                <a:effectLst/>
                <a:latin typeface="Arial" panose="020B0604020202020204" pitchFamily="34" charset="0"/>
                <a:ea typeface="Arial" panose="020B0604020202020204" pitchFamily="34" charset="0"/>
              </a:rPr>
              <a:t>5</a:t>
            </a:r>
            <a:r>
              <a:rPr lang="zh-CN" altLang="zh-CN" dirty="0">
                <a:solidFill>
                  <a:srgbClr val="000000"/>
                </a:solidFill>
                <a:effectLst/>
                <a:latin typeface="Arial" panose="020B0604020202020204" pitchFamily="34" charset="0"/>
                <a:ea typeface="Arial" panose="020B0604020202020204" pitchFamily="34" charset="0"/>
              </a:rPr>
              <a:t>、</a:t>
            </a:r>
            <a:r>
              <a:rPr lang="zh-CN" altLang="zh-CN" b="1" dirty="0">
                <a:solidFill>
                  <a:srgbClr val="000000"/>
                </a:solidFill>
                <a:effectLst/>
                <a:latin typeface="Arial" panose="020B0604020202020204" pitchFamily="34" charset="0"/>
                <a:ea typeface="Arial" panose="020B0604020202020204" pitchFamily="34" charset="0"/>
              </a:rPr>
              <a:t>2,</a:t>
            </a:r>
            <a:r>
              <a:rPr lang="zh-CN" altLang="zh-CN" dirty="0">
                <a:solidFill>
                  <a:srgbClr val="000000"/>
                </a:solidFill>
                <a:effectLst/>
                <a:latin typeface="Arial" panose="020B0604020202020204" pitchFamily="34" charset="0"/>
                <a:ea typeface="Arial" panose="020B0604020202020204" pitchFamily="34" charset="0"/>
              </a:rPr>
              <a:t>忽略</a:t>
            </a:r>
            <a:r>
              <a:rPr lang="en-US" altLang="zh-CN" b="1" dirty="0">
                <a:solidFill>
                  <a:srgbClr val="000000"/>
                </a:solidFill>
                <a:effectLst/>
                <a:latin typeface="Arial" panose="020B0604020202020204" pitchFamily="34" charset="0"/>
                <a:ea typeface="Arial" panose="020B0604020202020204" pitchFamily="34" charset="0"/>
              </a:rPr>
              <a:t>I/O</a:t>
            </a:r>
            <a:r>
              <a:rPr lang="zh-CN" altLang="zh-CN" dirty="0">
                <a:solidFill>
                  <a:srgbClr val="000000"/>
                </a:solidFill>
                <a:effectLst/>
                <a:latin typeface="Arial" panose="020B0604020202020204" pitchFamily="34" charset="0"/>
                <a:ea typeface="Arial" panose="020B0604020202020204" pitchFamily="34" charset="0"/>
              </a:rPr>
              <a:t>以及其他时间开销，若分别按响应比高者优先、时间片轮转(时间</a:t>
            </a:r>
            <a:endParaRPr lang="zh-CN" altLang="zh-CN" dirty="0">
              <a:effectLst/>
              <a:latin typeface="Arial" panose="020B0604020202020204" pitchFamily="34" charset="0"/>
              <a:ea typeface="Arial" panose="020B0604020202020204" pitchFamily="34" charset="0"/>
            </a:endParaRPr>
          </a:p>
          <a:p>
            <a:pPr>
              <a:spcAft>
                <a:spcPts val="1500"/>
              </a:spcAft>
              <a:tabLst>
                <a:tab pos="10287000" algn="l"/>
              </a:tabLst>
            </a:pPr>
            <a:r>
              <a:rPr lang="zh-CN" altLang="zh-CN" dirty="0">
                <a:solidFill>
                  <a:srgbClr val="000000"/>
                </a:solidFill>
                <a:effectLst/>
                <a:latin typeface="Arial" panose="020B0604020202020204" pitchFamily="34" charset="0"/>
                <a:ea typeface="Arial" panose="020B0604020202020204" pitchFamily="34" charset="0"/>
              </a:rPr>
              <a:t>片为</a:t>
            </a:r>
            <a:r>
              <a:rPr lang="zh-CN" altLang="zh-CN" b="1" dirty="0">
                <a:solidFill>
                  <a:srgbClr val="000000"/>
                </a:solidFill>
                <a:effectLst/>
                <a:latin typeface="Arial" panose="020B0604020202020204" pitchFamily="34" charset="0"/>
                <a:ea typeface="Arial" panose="020B0604020202020204" pitchFamily="34" charset="0"/>
              </a:rPr>
              <a:t>1)</a:t>
            </a:r>
            <a:r>
              <a:rPr lang="zh-CN" altLang="zh-CN" dirty="0">
                <a:solidFill>
                  <a:srgbClr val="000000"/>
                </a:solidFill>
                <a:effectLst/>
                <a:latin typeface="Arial" panose="020B0604020202020204" pitchFamily="34" charset="0"/>
                <a:ea typeface="Arial" panose="020B0604020202020204" pitchFamily="34" charset="0"/>
              </a:rPr>
              <a:t>、先来先服务、非抢占短进程优先、抢占短进程优先调度算法调度</a:t>
            </a:r>
            <a:r>
              <a:rPr lang="en-US" altLang="zh-CN" b="1" dirty="0">
                <a:solidFill>
                  <a:srgbClr val="000000"/>
                </a:solidFill>
                <a:effectLst/>
                <a:latin typeface="Arial" panose="020B0604020202020204" pitchFamily="34" charset="0"/>
                <a:ea typeface="Arial" panose="020B0604020202020204" pitchFamily="34" charset="0"/>
              </a:rPr>
              <a:t>CPU,</a:t>
            </a:r>
            <a:endParaRPr lang="en-US" altLang="zh-CN" b="1" dirty="0">
              <a:solidFill>
                <a:srgbClr val="000000"/>
              </a:solidFill>
              <a:effectLst/>
              <a:latin typeface="Arial" panose="020B0604020202020204" pitchFamily="34" charset="0"/>
              <a:ea typeface="Arial" panose="020B0604020202020204" pitchFamily="34" charset="0"/>
            </a:endParaRPr>
          </a:p>
          <a:p>
            <a:pPr>
              <a:spcAft>
                <a:spcPts val="1500"/>
              </a:spcAft>
              <a:tabLst>
                <a:tab pos="10287000" algn="l"/>
              </a:tabLst>
            </a:pPr>
            <a:r>
              <a:rPr lang="zh-CN" altLang="zh-CN" dirty="0">
                <a:solidFill>
                  <a:srgbClr val="000000"/>
                </a:solidFill>
                <a:effectLst/>
                <a:latin typeface="Arial" panose="020B0604020202020204" pitchFamily="34" charset="0"/>
                <a:ea typeface="Arial" panose="020B0604020202020204" pitchFamily="34" charset="0"/>
              </a:rPr>
              <a:t>请给出进程的调度顺序，计算各进程的平均周转时间</a:t>
            </a:r>
            <a:r>
              <a:rPr lang="en-US" altLang="zh-CN" dirty="0">
                <a:solidFill>
                  <a:srgbClr val="000000"/>
                </a:solidFill>
                <a:effectLst/>
                <a:latin typeface="Arial" panose="020B0604020202020204" pitchFamily="34" charset="0"/>
                <a:ea typeface="Arial" panose="020B0604020202020204" pitchFamily="34" charset="0"/>
              </a:rPr>
              <a:t> </a:t>
            </a:r>
            <a:endParaRPr lang="zh-CN" altLang="zh-CN" dirty="0">
              <a:effectLst/>
              <a:latin typeface="Arial" panose="020B0604020202020204" pitchFamily="34" charset="0"/>
              <a:ea typeface="Arial" panose="020B0604020202020204" pitchFamily="34" charset="0"/>
            </a:endParaRPr>
          </a:p>
        </p:txBody>
      </p:sp>
      <p:graphicFrame>
        <p:nvGraphicFramePr>
          <p:cNvPr id="6" name="表格 5"/>
          <p:cNvGraphicFramePr>
            <a:graphicFrameLocks noGrp="1"/>
          </p:cNvGraphicFramePr>
          <p:nvPr/>
        </p:nvGraphicFramePr>
        <p:xfrm>
          <a:off x="628648" y="4550010"/>
          <a:ext cx="6278673" cy="1742922"/>
        </p:xfrm>
        <a:graphic>
          <a:graphicData uri="http://schemas.openxmlformats.org/drawingml/2006/table">
            <a:tbl>
              <a:tblPr firstRow="1" firstCol="1" bandRow="1">
                <a:tableStyleId>{5C22544A-7EE6-4342-B048-85BDC9FD1C3A}</a:tableStyleId>
              </a:tblPr>
              <a:tblGrid>
                <a:gridCol w="1049430"/>
                <a:gridCol w="1045848"/>
                <a:gridCol w="1038686"/>
                <a:gridCol w="1060175"/>
                <a:gridCol w="1038686"/>
                <a:gridCol w="1045848"/>
              </a:tblGrid>
              <a:tr h="304889">
                <a:tc>
                  <a:txBody>
                    <a:bodyPr/>
                    <a:lstStyle/>
                    <a:p>
                      <a:pPr indent="546100" algn="ctr">
                        <a:lnSpc>
                          <a:spcPct val="150000"/>
                        </a:lnSpc>
                      </a:pPr>
                      <a:r>
                        <a:rPr lang="zh-CN" sz="1400">
                          <a:effectLst/>
                        </a:rPr>
                        <a:t>进程</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indent="215900" algn="ctr">
                        <a:lnSpc>
                          <a:spcPct val="150000"/>
                        </a:lnSpc>
                      </a:pPr>
                      <a:r>
                        <a:rPr lang="zh-CN" sz="1400">
                          <a:effectLst/>
                        </a:rPr>
                        <a:t>运行时间</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indent="241300" algn="ctr">
                        <a:lnSpc>
                          <a:spcPct val="150000"/>
                        </a:lnSpc>
                      </a:pPr>
                      <a:r>
                        <a:rPr lang="zh-CN" sz="1400" dirty="0">
                          <a:effectLst/>
                        </a:rPr>
                        <a:t>到达时间</a:t>
                      </a:r>
                      <a:endParaRPr lang="zh-CN" sz="1400" dirty="0">
                        <a:effectLst/>
                        <a:latin typeface="Arial" panose="020B0604020202020204" pitchFamily="34" charset="0"/>
                        <a:ea typeface="Arial" panose="020B0604020202020204" pitchFamily="34" charset="0"/>
                      </a:endParaRPr>
                    </a:p>
                  </a:txBody>
                  <a:tcPr marL="3673" marR="3673" marT="0" marB="0" anchor="b"/>
                </a:tc>
                <a:tc>
                  <a:txBody>
                    <a:bodyPr/>
                    <a:lstStyle/>
                    <a:p>
                      <a:pPr indent="254000" algn="ctr">
                        <a:lnSpc>
                          <a:spcPct val="150000"/>
                        </a:lnSpc>
                      </a:pPr>
                      <a:r>
                        <a:rPr lang="zh-CN" sz="1400">
                          <a:effectLst/>
                        </a:rPr>
                        <a:t>开始时间</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indent="241300" algn="ctr">
                        <a:lnSpc>
                          <a:spcPct val="150000"/>
                        </a:lnSpc>
                      </a:pPr>
                      <a:r>
                        <a:rPr lang="zh-CN" sz="1400">
                          <a:effectLst/>
                        </a:rPr>
                        <a:t>结束时间</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indent="279400" algn="ctr">
                        <a:lnSpc>
                          <a:spcPct val="150000"/>
                        </a:lnSpc>
                      </a:pPr>
                      <a:r>
                        <a:rPr lang="zh-CN" sz="1400">
                          <a:effectLst/>
                        </a:rPr>
                        <a:t>周转时间</a:t>
                      </a:r>
                      <a:endParaRPr lang="zh-CN" sz="1400">
                        <a:effectLst/>
                        <a:latin typeface="Arial" panose="020B0604020202020204" pitchFamily="34" charset="0"/>
                        <a:ea typeface="Arial" panose="020B0604020202020204" pitchFamily="34" charset="0"/>
                      </a:endParaRPr>
                    </a:p>
                  </a:txBody>
                  <a:tcPr marL="3673" marR="3673" marT="0" marB="0" anchor="b"/>
                </a:tc>
              </a:tr>
              <a:tr h="286522">
                <a:tc>
                  <a:txBody>
                    <a:bodyPr/>
                    <a:lstStyle/>
                    <a:p>
                      <a:pPr marL="698500" algn="ctr">
                        <a:lnSpc>
                          <a:spcPct val="150000"/>
                        </a:lnSpc>
                      </a:pPr>
                      <a:r>
                        <a:rPr lang="en-US" sz="1400">
                          <a:effectLst/>
                        </a:rPr>
                        <a:t>P1</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62000" algn="ctr">
                        <a:lnSpc>
                          <a:spcPct val="150000"/>
                        </a:lnSpc>
                      </a:pPr>
                      <a:r>
                        <a:rPr lang="zh-CN" sz="1400" dirty="0">
                          <a:effectLst/>
                        </a:rPr>
                        <a:t>3</a:t>
                      </a:r>
                      <a:endParaRPr lang="zh-CN" sz="1400" dirty="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dirty="0">
                          <a:effectLst/>
                        </a:rPr>
                        <a:t>0</a:t>
                      </a:r>
                      <a:endParaRPr lang="zh-CN" sz="1400" dirty="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0</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3</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49300" algn="ctr">
                        <a:lnSpc>
                          <a:spcPct val="150000"/>
                        </a:lnSpc>
                      </a:pPr>
                      <a:r>
                        <a:rPr lang="zh-CN" sz="1400">
                          <a:effectLst/>
                        </a:rPr>
                        <a:t>3</a:t>
                      </a:r>
                      <a:endParaRPr lang="zh-CN" sz="1400">
                        <a:effectLst/>
                        <a:latin typeface="Arial" panose="020B0604020202020204" pitchFamily="34" charset="0"/>
                        <a:ea typeface="Arial" panose="020B0604020202020204" pitchFamily="34" charset="0"/>
                      </a:endParaRPr>
                    </a:p>
                  </a:txBody>
                  <a:tcPr marL="3673" marR="3673" marT="0" marB="0" anchor="ctr"/>
                </a:tc>
              </a:tr>
              <a:tr h="279175">
                <a:tc>
                  <a:txBody>
                    <a:bodyPr/>
                    <a:lstStyle/>
                    <a:p>
                      <a:pPr marL="698500" algn="ctr">
                        <a:lnSpc>
                          <a:spcPct val="150000"/>
                        </a:lnSpc>
                      </a:pPr>
                      <a:r>
                        <a:rPr lang="en-US" sz="1400">
                          <a:effectLst/>
                        </a:rPr>
                        <a:t>P2</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62000" algn="ctr">
                        <a:lnSpc>
                          <a:spcPct val="150000"/>
                        </a:lnSpc>
                      </a:pPr>
                      <a:r>
                        <a:rPr lang="zh-CN" sz="1400">
                          <a:effectLst/>
                        </a:rPr>
                        <a:t>6</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dirty="0">
                          <a:effectLst/>
                        </a:rPr>
                        <a:t>2</a:t>
                      </a:r>
                      <a:endParaRPr lang="zh-CN" sz="1400" dirty="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dirty="0">
                          <a:effectLst/>
                        </a:rPr>
                        <a:t>3</a:t>
                      </a:r>
                      <a:endParaRPr lang="zh-CN" sz="1400" dirty="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dirty="0">
                          <a:effectLst/>
                        </a:rPr>
                        <a:t>9</a:t>
                      </a:r>
                      <a:endParaRPr lang="zh-CN" sz="1400" dirty="0">
                        <a:effectLst/>
                        <a:latin typeface="Arial" panose="020B0604020202020204" pitchFamily="34" charset="0"/>
                        <a:ea typeface="Arial" panose="020B0604020202020204" pitchFamily="34" charset="0"/>
                      </a:endParaRPr>
                    </a:p>
                  </a:txBody>
                  <a:tcPr marL="3673" marR="3673" marT="0" marB="0" anchor="ctr"/>
                </a:tc>
                <a:tc>
                  <a:txBody>
                    <a:bodyPr/>
                    <a:lstStyle/>
                    <a:p>
                      <a:pPr marL="749300" algn="ctr">
                        <a:lnSpc>
                          <a:spcPct val="150000"/>
                        </a:lnSpc>
                      </a:pPr>
                      <a:r>
                        <a:rPr lang="zh-CN" sz="1400">
                          <a:effectLst/>
                        </a:rPr>
                        <a:t>7</a:t>
                      </a:r>
                      <a:endParaRPr lang="zh-CN" sz="1400">
                        <a:effectLst/>
                        <a:latin typeface="Arial" panose="020B0604020202020204" pitchFamily="34" charset="0"/>
                        <a:ea typeface="Arial" panose="020B0604020202020204" pitchFamily="34" charset="0"/>
                      </a:endParaRPr>
                    </a:p>
                  </a:txBody>
                  <a:tcPr marL="3673" marR="3673" marT="0" marB="0" anchor="ctr"/>
                </a:tc>
              </a:tr>
              <a:tr h="286522">
                <a:tc>
                  <a:txBody>
                    <a:bodyPr/>
                    <a:lstStyle/>
                    <a:p>
                      <a:pPr marL="698500" algn="ctr">
                        <a:lnSpc>
                          <a:spcPct val="150000"/>
                        </a:lnSpc>
                      </a:pPr>
                      <a:r>
                        <a:rPr lang="en-US" sz="1400">
                          <a:effectLst/>
                        </a:rPr>
                        <a:t>P3</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62000" algn="ctr">
                        <a:lnSpc>
                          <a:spcPct val="150000"/>
                        </a:lnSpc>
                      </a:pPr>
                      <a:r>
                        <a:rPr lang="zh-CN" sz="1400" dirty="0">
                          <a:effectLst/>
                        </a:rPr>
                        <a:t>4</a:t>
                      </a:r>
                      <a:endParaRPr lang="zh-CN" sz="1400" dirty="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dirty="0">
                          <a:effectLst/>
                        </a:rPr>
                        <a:t>4</a:t>
                      </a:r>
                      <a:endParaRPr lang="zh-CN" sz="1400" dirty="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dirty="0">
                          <a:effectLst/>
                        </a:rPr>
                        <a:t>9</a:t>
                      </a:r>
                      <a:endParaRPr lang="zh-CN" sz="1400" dirty="0">
                        <a:effectLst/>
                        <a:latin typeface="Arial" panose="020B0604020202020204" pitchFamily="34" charset="0"/>
                        <a:ea typeface="Arial" panose="020B0604020202020204" pitchFamily="34" charset="0"/>
                      </a:endParaRPr>
                    </a:p>
                  </a:txBody>
                  <a:tcPr marL="3673" marR="3673" marT="0" marB="0" anchor="b"/>
                </a:tc>
                <a:tc>
                  <a:txBody>
                    <a:bodyPr/>
                    <a:lstStyle/>
                    <a:p>
                      <a:pPr marL="736600" algn="ctr">
                        <a:lnSpc>
                          <a:spcPct val="150000"/>
                        </a:lnSpc>
                      </a:pPr>
                      <a:r>
                        <a:rPr lang="en-US" altLang="zh-CN" sz="1400" dirty="0">
                          <a:effectLst/>
                        </a:rPr>
                        <a:t> </a:t>
                      </a:r>
                      <a:endParaRPr lang="zh-CN" sz="1400" dirty="0">
                        <a:effectLst/>
                        <a:latin typeface="Arial" panose="020B0604020202020204" pitchFamily="34" charset="0"/>
                        <a:ea typeface="Arial" panose="020B0604020202020204" pitchFamily="34" charset="0"/>
                      </a:endParaRPr>
                    </a:p>
                  </a:txBody>
                  <a:tcPr marL="3673" marR="3673" marT="0" marB="0" anchor="b"/>
                </a:tc>
                <a:tc>
                  <a:txBody>
                    <a:bodyPr/>
                    <a:lstStyle/>
                    <a:p>
                      <a:pPr marL="749300" algn="ctr">
                        <a:lnSpc>
                          <a:spcPct val="150000"/>
                        </a:lnSpc>
                      </a:pPr>
                      <a:r>
                        <a:rPr lang="zh-CN" sz="1400">
                          <a:effectLst/>
                        </a:rPr>
                        <a:t>9</a:t>
                      </a:r>
                      <a:endParaRPr lang="zh-CN" sz="1400">
                        <a:effectLst/>
                        <a:latin typeface="Arial" panose="020B0604020202020204" pitchFamily="34" charset="0"/>
                        <a:ea typeface="Arial" panose="020B0604020202020204" pitchFamily="34" charset="0"/>
                      </a:endParaRPr>
                    </a:p>
                  </a:txBody>
                  <a:tcPr marL="3673" marR="3673" marT="0" marB="0" anchor="b"/>
                </a:tc>
              </a:tr>
              <a:tr h="279175">
                <a:tc>
                  <a:txBody>
                    <a:bodyPr/>
                    <a:lstStyle/>
                    <a:p>
                      <a:pPr marL="698500" algn="ctr">
                        <a:lnSpc>
                          <a:spcPct val="150000"/>
                        </a:lnSpc>
                      </a:pPr>
                      <a:r>
                        <a:rPr lang="en-US" sz="1400">
                          <a:effectLst/>
                        </a:rPr>
                        <a:t>P4</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62000" algn="ctr">
                        <a:lnSpc>
                          <a:spcPct val="150000"/>
                        </a:lnSpc>
                      </a:pPr>
                      <a:r>
                        <a:rPr lang="zh-CN" sz="1400">
                          <a:effectLst/>
                        </a:rPr>
                        <a:t>5</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a:effectLst/>
                        </a:rPr>
                        <a:t>6</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a:effectLst/>
                        </a:rPr>
                        <a:t>15</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36600" algn="ctr">
                        <a:lnSpc>
                          <a:spcPct val="150000"/>
                        </a:lnSpc>
                      </a:pPr>
                      <a:r>
                        <a:rPr lang="en-US" altLang="zh-CN" sz="1400" dirty="0">
                          <a:effectLst/>
                        </a:rPr>
                        <a:t> </a:t>
                      </a:r>
                      <a:endParaRPr lang="zh-CN" sz="1400" dirty="0">
                        <a:effectLst/>
                        <a:latin typeface="Arial" panose="020B0604020202020204" pitchFamily="34" charset="0"/>
                        <a:ea typeface="Arial" panose="020B0604020202020204" pitchFamily="34" charset="0"/>
                      </a:endParaRPr>
                    </a:p>
                  </a:txBody>
                  <a:tcPr marL="3673" marR="3673" marT="0" marB="0" anchor="ctr"/>
                </a:tc>
                <a:tc>
                  <a:txBody>
                    <a:bodyPr/>
                    <a:lstStyle/>
                    <a:p>
                      <a:pPr marL="749300" algn="ctr">
                        <a:lnSpc>
                          <a:spcPct val="150000"/>
                        </a:lnSpc>
                      </a:pPr>
                      <a:r>
                        <a:rPr lang="zh-CN" sz="1400" dirty="0">
                          <a:effectLst/>
                        </a:rPr>
                        <a:t>14</a:t>
                      </a:r>
                      <a:endParaRPr lang="zh-CN" sz="1400" dirty="0">
                        <a:effectLst/>
                        <a:latin typeface="Arial" panose="020B0604020202020204" pitchFamily="34" charset="0"/>
                        <a:ea typeface="Arial" panose="020B0604020202020204" pitchFamily="34" charset="0"/>
                      </a:endParaRPr>
                    </a:p>
                  </a:txBody>
                  <a:tcPr marL="3673" marR="3673" marT="0" marB="0" anchor="ctr"/>
                </a:tc>
              </a:tr>
              <a:tr h="293869">
                <a:tc>
                  <a:txBody>
                    <a:bodyPr/>
                    <a:lstStyle/>
                    <a:p>
                      <a:pPr marL="698500" algn="ctr">
                        <a:lnSpc>
                          <a:spcPct val="150000"/>
                        </a:lnSpc>
                      </a:pPr>
                      <a:r>
                        <a:rPr lang="en-US" sz="1400">
                          <a:effectLst/>
                        </a:rPr>
                        <a:t>P5</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62000" algn="ctr">
                        <a:lnSpc>
                          <a:spcPct val="150000"/>
                        </a:lnSpc>
                      </a:pPr>
                      <a:r>
                        <a:rPr lang="zh-CN" sz="1400">
                          <a:effectLst/>
                        </a:rPr>
                        <a:t>2</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a:effectLst/>
                        </a:rPr>
                        <a:t>8</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a:effectLst/>
                        </a:rPr>
                        <a:t>13</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a:effectLst/>
                        </a:rPr>
                        <a:t>15</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49300" algn="ctr">
                        <a:lnSpc>
                          <a:spcPct val="150000"/>
                        </a:lnSpc>
                      </a:pPr>
                      <a:r>
                        <a:rPr lang="zh-CN" sz="1400" dirty="0">
                          <a:effectLst/>
                        </a:rPr>
                        <a:t>7</a:t>
                      </a:r>
                      <a:endParaRPr lang="zh-CN" sz="1400" dirty="0">
                        <a:effectLst/>
                        <a:latin typeface="Arial" panose="020B0604020202020204" pitchFamily="34" charset="0"/>
                        <a:ea typeface="Arial" panose="020B0604020202020204" pitchFamily="34" charset="0"/>
                      </a:endParaRPr>
                    </a:p>
                  </a:txBody>
                  <a:tcPr marL="3673" marR="3673" marT="0" marB="0" anchor="ctr"/>
                </a:tc>
              </a:tr>
            </a:tbl>
          </a:graphicData>
        </a:graphic>
      </p:graphicFrame>
      <p:sp>
        <p:nvSpPr>
          <p:cNvPr id="7" name="Rectangle 1"/>
          <p:cNvSpPr>
            <a:spLocks noChangeArrowheads="1"/>
          </p:cNvSpPr>
          <p:nvPr/>
        </p:nvSpPr>
        <p:spPr bwMode="auto">
          <a:xfrm>
            <a:off x="266700" y="3168429"/>
            <a:ext cx="66294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921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9210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【解】</a:t>
            </a:r>
            <a:endParaRPr kumimoji="0" lang="zh-CN" altLang="zh-CN" sz="16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(1)</a:t>
            </a:r>
            <a:r>
              <a:rPr kumimoji="0" lang="zh-CN" altLang="zh-CN" sz="16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响应比高者优先调度算法</a:t>
            </a:r>
            <a:endParaRPr kumimoji="0" lang="zh-CN" altLang="zh-CN" sz="16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进程调度顺序：</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P1</a:t>
            </a:r>
            <a:r>
              <a:rPr kumimoji="0" lang="zh-CN" altLang="en-US" sz="16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P2</a:t>
            </a:r>
            <a:r>
              <a:rPr kumimoji="0" lang="zh-CN" altLang="en-US" sz="16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P3</a:t>
            </a:r>
            <a:r>
              <a:rPr kumimoji="0" lang="zh-CN" altLang="en-US" sz="16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P5</a:t>
            </a:r>
            <a:r>
              <a:rPr kumimoji="0" lang="zh-CN" altLang="en-US" sz="16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P4</a:t>
            </a:r>
            <a:endParaRPr kumimoji="0" lang="en-US" altLang="zh-CN" sz="16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平均周转时间</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=(3+7+9+14+7)/5 = 40/5 = 8</a:t>
            </a:r>
            <a:endParaRPr kumimoji="0" lang="en-US" altLang="zh-CN" sz="16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 </a:t>
            </a:r>
            <a:endParaRPr kumimoji="0" lang="en-US" altLang="zh-CN" sz="16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1"/>
          <a:stretch>
            <a:fillRect/>
          </a:stretch>
        </p:blipFill>
        <p:spPr>
          <a:xfrm>
            <a:off x="5232409" y="5508443"/>
            <a:ext cx="190491" cy="511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73100" y="390122"/>
            <a:ext cx="5701478" cy="507831"/>
          </a:xfrm>
        </p:spPr>
        <p:txBody>
          <a:bodyPr/>
          <a:lstStyle/>
          <a:p>
            <a:r>
              <a:rPr lang="zh-CN" altLang="en-US" dirty="0"/>
              <a:t>参考答案</a:t>
            </a:r>
            <a:r>
              <a:rPr lang="en-US" altLang="zh-CN" dirty="0"/>
              <a:t>1</a:t>
            </a:r>
            <a:endParaRPr lang="zh-CN" altLang="en-US" dirty="0"/>
          </a:p>
        </p:txBody>
      </p:sp>
      <p:graphicFrame>
        <p:nvGraphicFramePr>
          <p:cNvPr id="4" name="表格 3"/>
          <p:cNvGraphicFramePr>
            <a:graphicFrameLocks noGrp="1"/>
          </p:cNvGraphicFramePr>
          <p:nvPr/>
        </p:nvGraphicFramePr>
        <p:xfrm>
          <a:off x="412339" y="1995417"/>
          <a:ext cx="6439398" cy="1745115"/>
        </p:xfrm>
        <a:graphic>
          <a:graphicData uri="http://schemas.openxmlformats.org/drawingml/2006/table">
            <a:tbl>
              <a:tblPr firstRow="1" firstCol="1" bandRow="1">
                <a:tableStyleId>{5C22544A-7EE6-4342-B048-85BDC9FD1C3A}</a:tableStyleId>
              </a:tblPr>
              <a:tblGrid>
                <a:gridCol w="1076294"/>
                <a:gridCol w="1072621"/>
                <a:gridCol w="1065274"/>
                <a:gridCol w="1087314"/>
                <a:gridCol w="1065274"/>
                <a:gridCol w="1072621"/>
              </a:tblGrid>
              <a:tr h="252833">
                <a:tc>
                  <a:txBody>
                    <a:bodyPr/>
                    <a:lstStyle/>
                    <a:p>
                      <a:pPr indent="546100" algn="just">
                        <a:lnSpc>
                          <a:spcPct val="150000"/>
                        </a:lnSpc>
                      </a:pPr>
                      <a:r>
                        <a:rPr lang="zh-CN" sz="1400" b="1">
                          <a:effectLst/>
                        </a:rPr>
                        <a:t>进程</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indent="215900">
                        <a:lnSpc>
                          <a:spcPct val="150000"/>
                        </a:lnSpc>
                      </a:pPr>
                      <a:r>
                        <a:rPr lang="zh-CN" sz="1400" b="1">
                          <a:effectLst/>
                        </a:rPr>
                        <a:t>运行时间</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indent="241300">
                        <a:lnSpc>
                          <a:spcPct val="150000"/>
                        </a:lnSpc>
                      </a:pPr>
                      <a:r>
                        <a:rPr lang="zh-CN" sz="1400" b="1">
                          <a:effectLst/>
                        </a:rPr>
                        <a:t>到达时间</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indent="254000">
                        <a:lnSpc>
                          <a:spcPct val="150000"/>
                        </a:lnSpc>
                      </a:pPr>
                      <a:r>
                        <a:rPr lang="zh-CN" sz="1400" b="1">
                          <a:effectLst/>
                        </a:rPr>
                        <a:t>开始时间</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indent="241300">
                        <a:lnSpc>
                          <a:spcPct val="150000"/>
                        </a:lnSpc>
                      </a:pPr>
                      <a:r>
                        <a:rPr lang="zh-CN" sz="1400" b="1" dirty="0">
                          <a:effectLst/>
                        </a:rPr>
                        <a:t>结束时间</a:t>
                      </a:r>
                      <a:endParaRPr lang="zh-CN" sz="1400" b="1" dirty="0">
                        <a:effectLst/>
                        <a:latin typeface="Arial" panose="020B0604020202020204" pitchFamily="34" charset="0"/>
                        <a:ea typeface="Arial" panose="020B0604020202020204" pitchFamily="34" charset="0"/>
                      </a:endParaRPr>
                    </a:p>
                  </a:txBody>
                  <a:tcPr marL="3673" marR="3673" marT="0" marB="0" anchor="b"/>
                </a:tc>
                <a:tc>
                  <a:txBody>
                    <a:bodyPr/>
                    <a:lstStyle/>
                    <a:p>
                      <a:pPr indent="279400">
                        <a:lnSpc>
                          <a:spcPct val="150000"/>
                        </a:lnSpc>
                      </a:pPr>
                      <a:r>
                        <a:rPr lang="zh-CN" sz="1400" b="1">
                          <a:effectLst/>
                        </a:rPr>
                        <a:t>周转时间</a:t>
                      </a:r>
                      <a:endParaRPr lang="zh-CN" sz="1400" b="1">
                        <a:effectLst/>
                        <a:latin typeface="Arial" panose="020B0604020202020204" pitchFamily="34" charset="0"/>
                        <a:ea typeface="Arial" panose="020B0604020202020204" pitchFamily="34" charset="0"/>
                      </a:endParaRPr>
                    </a:p>
                  </a:txBody>
                  <a:tcPr marL="3673" marR="3673" marT="0" marB="0" anchor="b"/>
                </a:tc>
              </a:tr>
              <a:tr h="279175">
                <a:tc>
                  <a:txBody>
                    <a:bodyPr/>
                    <a:lstStyle/>
                    <a:p>
                      <a:pPr marL="698500" algn="just">
                        <a:lnSpc>
                          <a:spcPct val="150000"/>
                        </a:lnSpc>
                      </a:pPr>
                      <a:r>
                        <a:rPr lang="en-US" sz="1400" b="1">
                          <a:effectLst/>
                        </a:rPr>
                        <a:t>P1</a:t>
                      </a:r>
                      <a:endParaRPr lang="zh-CN" sz="1400" b="1">
                        <a:effectLst/>
                        <a:latin typeface="Arial" panose="020B0604020202020204" pitchFamily="34" charset="0"/>
                        <a:ea typeface="Arial" panose="020B0604020202020204" pitchFamily="34" charset="0"/>
                      </a:endParaRPr>
                    </a:p>
                  </a:txBody>
                  <a:tcPr marL="3673" marR="3673" marT="0" marB="0" anchor="ctr"/>
                </a:tc>
                <a:tc>
                  <a:txBody>
                    <a:bodyPr/>
                    <a:lstStyle/>
                    <a:p>
                      <a:pPr marL="762000">
                        <a:lnSpc>
                          <a:spcPct val="150000"/>
                        </a:lnSpc>
                      </a:pPr>
                      <a:r>
                        <a:rPr lang="zh-CN" sz="1400" b="1">
                          <a:effectLst/>
                        </a:rPr>
                        <a:t>3</a:t>
                      </a:r>
                      <a:endParaRPr lang="zh-CN" sz="1400" b="1">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b="1">
                          <a:effectLst/>
                        </a:rPr>
                        <a:t>0</a:t>
                      </a:r>
                      <a:endParaRPr lang="zh-CN" sz="1400" b="1">
                        <a:effectLst/>
                        <a:latin typeface="Arial" panose="020B0604020202020204" pitchFamily="34" charset="0"/>
                        <a:ea typeface="Arial" panose="020B0604020202020204" pitchFamily="34" charset="0"/>
                      </a:endParaRPr>
                    </a:p>
                  </a:txBody>
                  <a:tcPr marL="3673" marR="3673" marT="0" marB="0" anchor="ctr"/>
                </a:tc>
                <a:tc>
                  <a:txBody>
                    <a:bodyPr/>
                    <a:lstStyle/>
                    <a:p>
                      <a:r>
                        <a:rPr lang="en-US" sz="1400" b="1">
                          <a:effectLst/>
                        </a:rPr>
                        <a:t> </a:t>
                      </a:r>
                      <a:endParaRPr lang="zh-CN" sz="1400" b="1">
                        <a:solidFill>
                          <a:srgbClr val="000000"/>
                        </a:solidFill>
                        <a:effectLst/>
                        <a:latin typeface="MingLiU_HKSCS" panose="02020500000000000000" pitchFamily="18" charset="-120"/>
                        <a:ea typeface="MingLiU_HKSCS" panose="02020500000000000000" pitchFamily="18" charset="-120"/>
                        <a:cs typeface="MingLiU_HKSCS" panose="02020500000000000000" pitchFamily="18" charset="-120"/>
                      </a:endParaRPr>
                    </a:p>
                  </a:txBody>
                  <a:tcPr marL="3673" marR="3673" marT="0" marB="0"/>
                </a:tc>
                <a:tc>
                  <a:txBody>
                    <a:bodyPr/>
                    <a:lstStyle/>
                    <a:p>
                      <a:pPr algn="ctr">
                        <a:lnSpc>
                          <a:spcPct val="150000"/>
                        </a:lnSpc>
                      </a:pPr>
                      <a:r>
                        <a:rPr lang="zh-CN" sz="1400" b="1">
                          <a:effectLst/>
                        </a:rPr>
                        <a:t>3</a:t>
                      </a:r>
                      <a:endParaRPr lang="zh-CN" sz="1400" b="1">
                        <a:effectLst/>
                        <a:latin typeface="Arial" panose="020B0604020202020204" pitchFamily="34" charset="0"/>
                        <a:ea typeface="Arial" panose="020B0604020202020204" pitchFamily="34" charset="0"/>
                      </a:endParaRPr>
                    </a:p>
                  </a:txBody>
                  <a:tcPr marL="3673" marR="3673" marT="0" marB="0" anchor="ctr"/>
                </a:tc>
                <a:tc>
                  <a:txBody>
                    <a:bodyPr/>
                    <a:lstStyle/>
                    <a:p>
                      <a:pPr marL="749300">
                        <a:lnSpc>
                          <a:spcPct val="150000"/>
                        </a:lnSpc>
                      </a:pPr>
                      <a:r>
                        <a:rPr lang="zh-CN" sz="1400" b="1">
                          <a:effectLst/>
                        </a:rPr>
                        <a:t>3</a:t>
                      </a:r>
                      <a:endParaRPr lang="zh-CN" sz="1400" b="1">
                        <a:effectLst/>
                        <a:latin typeface="Arial" panose="020B0604020202020204" pitchFamily="34" charset="0"/>
                        <a:ea typeface="Arial" panose="020B0604020202020204" pitchFamily="34" charset="0"/>
                      </a:endParaRPr>
                    </a:p>
                  </a:txBody>
                  <a:tcPr marL="3673" marR="3673" marT="0" marB="0" anchor="ctr"/>
                </a:tc>
              </a:tr>
              <a:tr h="286522">
                <a:tc>
                  <a:txBody>
                    <a:bodyPr/>
                    <a:lstStyle/>
                    <a:p>
                      <a:pPr marL="698500" algn="just">
                        <a:lnSpc>
                          <a:spcPct val="150000"/>
                        </a:lnSpc>
                      </a:pPr>
                      <a:r>
                        <a:rPr lang="en-US" sz="1400" b="1">
                          <a:effectLst/>
                        </a:rPr>
                        <a:t>P2</a:t>
                      </a:r>
                      <a:endParaRPr lang="zh-CN" sz="1400" b="1">
                        <a:effectLst/>
                        <a:latin typeface="Arial" panose="020B0604020202020204" pitchFamily="34" charset="0"/>
                        <a:ea typeface="Arial" panose="020B0604020202020204" pitchFamily="34" charset="0"/>
                      </a:endParaRPr>
                    </a:p>
                  </a:txBody>
                  <a:tcPr marL="3673" marR="3673" marT="0" marB="0" anchor="ctr"/>
                </a:tc>
                <a:tc>
                  <a:txBody>
                    <a:bodyPr/>
                    <a:lstStyle/>
                    <a:p>
                      <a:pPr marL="762000">
                        <a:lnSpc>
                          <a:spcPct val="150000"/>
                        </a:lnSpc>
                      </a:pPr>
                      <a:r>
                        <a:rPr lang="zh-CN" sz="1400" b="1">
                          <a:effectLst/>
                        </a:rPr>
                        <a:t>6</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b="1">
                          <a:effectLst/>
                        </a:rPr>
                        <a:t>2</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r>
                        <a:rPr lang="en-US" sz="1400" b="1" dirty="0">
                          <a:effectLst/>
                        </a:rPr>
                        <a:t> </a:t>
                      </a:r>
                      <a:endParaRPr lang="zh-CN" sz="1400" b="1" dirty="0">
                        <a:solidFill>
                          <a:srgbClr val="000000"/>
                        </a:solidFill>
                        <a:effectLst/>
                        <a:latin typeface="MingLiU_HKSCS" panose="02020500000000000000" pitchFamily="18" charset="-120"/>
                        <a:ea typeface="MingLiU_HKSCS" panose="02020500000000000000" pitchFamily="18" charset="-120"/>
                        <a:cs typeface="MingLiU_HKSCS" panose="02020500000000000000" pitchFamily="18" charset="-120"/>
                      </a:endParaRPr>
                    </a:p>
                  </a:txBody>
                  <a:tcPr marL="3673" marR="3673" marT="0" marB="0"/>
                </a:tc>
                <a:tc>
                  <a:txBody>
                    <a:bodyPr/>
                    <a:lstStyle/>
                    <a:p>
                      <a:pPr marL="736600" algn="ctr">
                        <a:lnSpc>
                          <a:spcPct val="150000"/>
                        </a:lnSpc>
                      </a:pPr>
                      <a:r>
                        <a:rPr lang="en-US" altLang="zh-CN" sz="1400" b="1" dirty="0">
                          <a:effectLst/>
                        </a:rPr>
                        <a:t> </a:t>
                      </a:r>
                      <a:endParaRPr lang="zh-CN" sz="1400" b="1" dirty="0">
                        <a:effectLst/>
                        <a:latin typeface="Arial" panose="020B0604020202020204" pitchFamily="34" charset="0"/>
                        <a:ea typeface="Arial" panose="020B0604020202020204" pitchFamily="34" charset="0"/>
                      </a:endParaRPr>
                    </a:p>
                  </a:txBody>
                  <a:tcPr marL="3673" marR="3673" marT="0" marB="0" anchor="b"/>
                </a:tc>
                <a:tc>
                  <a:txBody>
                    <a:bodyPr/>
                    <a:lstStyle/>
                    <a:p>
                      <a:pPr marL="749300" algn="just">
                        <a:lnSpc>
                          <a:spcPct val="150000"/>
                        </a:lnSpc>
                      </a:pPr>
                      <a:r>
                        <a:rPr lang="zh-CN" sz="1400" b="1">
                          <a:effectLst/>
                        </a:rPr>
                        <a:t>16</a:t>
                      </a:r>
                      <a:endParaRPr lang="zh-CN" sz="1400" b="1">
                        <a:effectLst/>
                        <a:latin typeface="Arial" panose="020B0604020202020204" pitchFamily="34" charset="0"/>
                        <a:ea typeface="Arial" panose="020B0604020202020204" pitchFamily="34" charset="0"/>
                      </a:endParaRPr>
                    </a:p>
                  </a:txBody>
                  <a:tcPr marL="3673" marR="3673" marT="0" marB="0" anchor="b"/>
                </a:tc>
              </a:tr>
              <a:tr h="279175">
                <a:tc>
                  <a:txBody>
                    <a:bodyPr/>
                    <a:lstStyle/>
                    <a:p>
                      <a:pPr marL="698500" algn="just">
                        <a:lnSpc>
                          <a:spcPct val="150000"/>
                        </a:lnSpc>
                      </a:pPr>
                      <a:r>
                        <a:rPr lang="en-US" sz="1400" b="1">
                          <a:effectLst/>
                        </a:rPr>
                        <a:t>P3</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400" b="1">
                          <a:effectLst/>
                        </a:rPr>
                        <a:t>4</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b="1">
                          <a:effectLst/>
                        </a:rPr>
                        <a:t>4</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r>
                        <a:rPr lang="en-US" sz="1400" b="1">
                          <a:effectLst/>
                        </a:rPr>
                        <a:t> </a:t>
                      </a:r>
                      <a:endParaRPr lang="zh-CN" sz="1400" b="1">
                        <a:solidFill>
                          <a:srgbClr val="000000"/>
                        </a:solidFill>
                        <a:effectLst/>
                        <a:latin typeface="MingLiU_HKSCS" panose="02020500000000000000" pitchFamily="18" charset="-120"/>
                        <a:ea typeface="MingLiU_HKSCS" panose="02020500000000000000" pitchFamily="18" charset="-120"/>
                        <a:cs typeface="MingLiU_HKSCS" panose="02020500000000000000" pitchFamily="18" charset="-120"/>
                      </a:endParaRPr>
                    </a:p>
                  </a:txBody>
                  <a:tcPr marL="3673" marR="3673" marT="0" marB="0"/>
                </a:tc>
                <a:tc>
                  <a:txBody>
                    <a:bodyPr/>
                    <a:lstStyle/>
                    <a:p>
                      <a:pPr marL="736600" algn="ctr">
                        <a:lnSpc>
                          <a:spcPct val="150000"/>
                        </a:lnSpc>
                      </a:pPr>
                      <a:r>
                        <a:rPr lang="en-US" altLang="zh-CN" sz="1400" b="1" dirty="0">
                          <a:effectLst/>
                        </a:rPr>
                        <a:t> </a:t>
                      </a:r>
                      <a:endParaRPr lang="zh-CN" sz="1400" b="1" dirty="0">
                        <a:effectLst/>
                        <a:latin typeface="Arial" panose="020B0604020202020204" pitchFamily="34" charset="0"/>
                        <a:ea typeface="Arial" panose="020B0604020202020204" pitchFamily="34" charset="0"/>
                      </a:endParaRPr>
                    </a:p>
                  </a:txBody>
                  <a:tcPr marL="3673" marR="3673" marT="0" marB="0" anchor="b"/>
                </a:tc>
                <a:tc>
                  <a:txBody>
                    <a:bodyPr/>
                    <a:lstStyle/>
                    <a:p>
                      <a:pPr marL="749300" algn="just">
                        <a:lnSpc>
                          <a:spcPct val="150000"/>
                        </a:lnSpc>
                      </a:pPr>
                      <a:r>
                        <a:rPr lang="zh-CN" sz="1400" b="1">
                          <a:effectLst/>
                        </a:rPr>
                        <a:t>11</a:t>
                      </a:r>
                      <a:endParaRPr lang="zh-CN" sz="1400" b="1">
                        <a:effectLst/>
                        <a:latin typeface="Arial" panose="020B0604020202020204" pitchFamily="34" charset="0"/>
                        <a:ea typeface="Arial" panose="020B0604020202020204" pitchFamily="34" charset="0"/>
                      </a:endParaRPr>
                    </a:p>
                  </a:txBody>
                  <a:tcPr marL="3673" marR="3673" marT="0" marB="0" anchor="b"/>
                </a:tc>
              </a:tr>
              <a:tr h="271828">
                <a:tc>
                  <a:txBody>
                    <a:bodyPr/>
                    <a:lstStyle/>
                    <a:p>
                      <a:pPr marL="698500" algn="just">
                        <a:lnSpc>
                          <a:spcPct val="150000"/>
                        </a:lnSpc>
                      </a:pPr>
                      <a:r>
                        <a:rPr lang="en-US" sz="1400" b="1">
                          <a:effectLst/>
                        </a:rPr>
                        <a:t>P4</a:t>
                      </a:r>
                      <a:endParaRPr lang="zh-CN" sz="1400" b="1">
                        <a:effectLst/>
                        <a:latin typeface="Arial" panose="020B0604020202020204" pitchFamily="34" charset="0"/>
                        <a:ea typeface="Arial" panose="020B0604020202020204" pitchFamily="34" charset="0"/>
                      </a:endParaRPr>
                    </a:p>
                  </a:txBody>
                  <a:tcPr marL="3673" marR="3673" marT="0" marB="0" anchor="ctr"/>
                </a:tc>
                <a:tc>
                  <a:txBody>
                    <a:bodyPr/>
                    <a:lstStyle/>
                    <a:p>
                      <a:pPr marL="762000">
                        <a:lnSpc>
                          <a:spcPct val="150000"/>
                        </a:lnSpc>
                      </a:pPr>
                      <a:r>
                        <a:rPr lang="zh-CN" sz="1400" b="1">
                          <a:effectLst/>
                        </a:rPr>
                        <a:t>5</a:t>
                      </a:r>
                      <a:endParaRPr lang="zh-CN" sz="1400" b="1">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b="1">
                          <a:effectLst/>
                        </a:rPr>
                        <a:t>6</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r>
                        <a:rPr lang="en-US" sz="1400" b="1">
                          <a:effectLst/>
                        </a:rPr>
                        <a:t> </a:t>
                      </a:r>
                      <a:endParaRPr lang="zh-CN" sz="1400" b="1">
                        <a:solidFill>
                          <a:srgbClr val="000000"/>
                        </a:solidFill>
                        <a:effectLst/>
                        <a:latin typeface="MingLiU_HKSCS" panose="02020500000000000000" pitchFamily="18" charset="-120"/>
                        <a:ea typeface="MingLiU_HKSCS" panose="02020500000000000000" pitchFamily="18" charset="-120"/>
                        <a:cs typeface="MingLiU_HKSCS" panose="02020500000000000000" pitchFamily="18" charset="-120"/>
                      </a:endParaRPr>
                    </a:p>
                  </a:txBody>
                  <a:tcPr marL="3673" marR="3673" marT="0" marB="0"/>
                </a:tc>
                <a:tc>
                  <a:txBody>
                    <a:bodyPr/>
                    <a:lstStyle/>
                    <a:p>
                      <a:pPr marL="736600" algn="ctr">
                        <a:lnSpc>
                          <a:spcPct val="150000"/>
                        </a:lnSpc>
                      </a:pPr>
                      <a:r>
                        <a:rPr lang="en-US" altLang="zh-CN" sz="1400" b="1" dirty="0">
                          <a:effectLst/>
                        </a:rPr>
                        <a:t> </a:t>
                      </a:r>
                      <a:endParaRPr lang="zh-CN" sz="1400" b="1" dirty="0">
                        <a:effectLst/>
                        <a:latin typeface="Arial" panose="020B0604020202020204" pitchFamily="34" charset="0"/>
                        <a:ea typeface="Arial" panose="020B0604020202020204" pitchFamily="34" charset="0"/>
                      </a:endParaRPr>
                    </a:p>
                  </a:txBody>
                  <a:tcPr marL="3673" marR="3673" marT="0" marB="0" anchor="b"/>
                </a:tc>
                <a:tc>
                  <a:txBody>
                    <a:bodyPr/>
                    <a:lstStyle/>
                    <a:p>
                      <a:pPr marL="749300" algn="just">
                        <a:lnSpc>
                          <a:spcPct val="150000"/>
                        </a:lnSpc>
                      </a:pPr>
                      <a:r>
                        <a:rPr lang="zh-CN" sz="1400" b="1">
                          <a:effectLst/>
                        </a:rPr>
                        <a:t>14</a:t>
                      </a:r>
                      <a:endParaRPr lang="zh-CN" sz="1400" b="1">
                        <a:effectLst/>
                        <a:latin typeface="Arial" panose="020B0604020202020204" pitchFamily="34" charset="0"/>
                        <a:ea typeface="Arial" panose="020B0604020202020204" pitchFamily="34" charset="0"/>
                      </a:endParaRPr>
                    </a:p>
                  </a:txBody>
                  <a:tcPr marL="3673" marR="3673" marT="0" marB="0" anchor="ctr"/>
                </a:tc>
              </a:tr>
              <a:tr h="315909">
                <a:tc>
                  <a:txBody>
                    <a:bodyPr/>
                    <a:lstStyle/>
                    <a:p>
                      <a:pPr marL="698500" algn="just">
                        <a:lnSpc>
                          <a:spcPct val="150000"/>
                        </a:lnSpc>
                      </a:pPr>
                      <a:r>
                        <a:rPr lang="en-US" sz="1400" b="1">
                          <a:effectLst/>
                        </a:rPr>
                        <a:t>P5</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400" b="1">
                          <a:effectLst/>
                        </a:rPr>
                        <a:t>2</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b="1" dirty="0">
                          <a:effectLst/>
                        </a:rPr>
                        <a:t>8</a:t>
                      </a:r>
                      <a:endParaRPr lang="zh-CN" sz="1400" b="1" dirty="0">
                        <a:effectLst/>
                        <a:latin typeface="Arial" panose="020B0604020202020204" pitchFamily="34" charset="0"/>
                        <a:ea typeface="Arial" panose="020B0604020202020204" pitchFamily="34" charset="0"/>
                      </a:endParaRPr>
                    </a:p>
                  </a:txBody>
                  <a:tcPr marL="3673" marR="3673" marT="0" marB="0" anchor="b"/>
                </a:tc>
                <a:tc>
                  <a:txBody>
                    <a:bodyPr/>
                    <a:lstStyle/>
                    <a:p>
                      <a:r>
                        <a:rPr lang="en-US" sz="1400" b="1">
                          <a:effectLst/>
                        </a:rPr>
                        <a:t> </a:t>
                      </a:r>
                      <a:endParaRPr lang="zh-CN" sz="1400" b="1">
                        <a:solidFill>
                          <a:srgbClr val="000000"/>
                        </a:solidFill>
                        <a:effectLst/>
                        <a:latin typeface="MingLiU_HKSCS" panose="02020500000000000000" pitchFamily="18" charset="-120"/>
                        <a:ea typeface="MingLiU_HKSCS" panose="02020500000000000000" pitchFamily="18" charset="-120"/>
                        <a:cs typeface="MingLiU_HKSCS" panose="02020500000000000000" pitchFamily="18" charset="-120"/>
                      </a:endParaRPr>
                    </a:p>
                  </a:txBody>
                  <a:tcPr marL="3673" marR="3673" marT="0" marB="0"/>
                </a:tc>
                <a:tc>
                  <a:txBody>
                    <a:bodyPr/>
                    <a:lstStyle/>
                    <a:p>
                      <a:pPr algn="ctr">
                        <a:lnSpc>
                          <a:spcPct val="150000"/>
                        </a:lnSpc>
                      </a:pPr>
                      <a:r>
                        <a:rPr lang="zh-CN" sz="1400" b="1">
                          <a:effectLst/>
                        </a:rPr>
                        <a:t>16</a:t>
                      </a:r>
                      <a:endParaRPr lang="zh-CN" sz="1400" b="1">
                        <a:effectLst/>
                        <a:latin typeface="Arial" panose="020B0604020202020204" pitchFamily="34" charset="0"/>
                        <a:ea typeface="Arial" panose="020B0604020202020204" pitchFamily="34" charset="0"/>
                      </a:endParaRPr>
                    </a:p>
                  </a:txBody>
                  <a:tcPr marL="3673" marR="3673" marT="0" marB="0" anchor="b"/>
                </a:tc>
                <a:tc>
                  <a:txBody>
                    <a:bodyPr/>
                    <a:lstStyle/>
                    <a:p>
                      <a:pPr marL="749300">
                        <a:lnSpc>
                          <a:spcPct val="150000"/>
                        </a:lnSpc>
                      </a:pPr>
                      <a:r>
                        <a:rPr lang="zh-CN" sz="1400" b="1" dirty="0">
                          <a:effectLst/>
                        </a:rPr>
                        <a:t>8</a:t>
                      </a:r>
                      <a:endParaRPr lang="zh-CN" sz="1400" b="1" dirty="0">
                        <a:effectLst/>
                        <a:latin typeface="Arial" panose="020B0604020202020204" pitchFamily="34" charset="0"/>
                        <a:ea typeface="Arial" panose="020B0604020202020204" pitchFamily="34" charset="0"/>
                      </a:endParaRPr>
                    </a:p>
                  </a:txBody>
                  <a:tcPr marL="3673" marR="3673" marT="0" marB="0" anchor="b"/>
                </a:tc>
              </a:tr>
            </a:tbl>
          </a:graphicData>
        </a:graphic>
      </p:graphicFrame>
      <p:graphicFrame>
        <p:nvGraphicFramePr>
          <p:cNvPr id="5" name="表格 4"/>
          <p:cNvGraphicFramePr>
            <a:graphicFrameLocks noGrp="1"/>
          </p:cNvGraphicFramePr>
          <p:nvPr/>
        </p:nvGraphicFramePr>
        <p:xfrm>
          <a:off x="584201" y="4402843"/>
          <a:ext cx="7886699" cy="611402"/>
        </p:xfrm>
        <a:graphic>
          <a:graphicData uri="http://schemas.openxmlformats.org/drawingml/2006/table">
            <a:tbl>
              <a:tblPr firstRow="1" firstCol="1" bandRow="1">
                <a:tableStyleId>{5C22544A-7EE6-4342-B048-85BDC9FD1C3A}</a:tableStyleId>
              </a:tblPr>
              <a:tblGrid>
                <a:gridCol w="403756"/>
                <a:gridCol w="384529"/>
                <a:gridCol w="411447"/>
                <a:gridCol w="380684"/>
                <a:gridCol w="384529"/>
                <a:gridCol w="392220"/>
                <a:gridCol w="399911"/>
                <a:gridCol w="392220"/>
                <a:gridCol w="392220"/>
                <a:gridCol w="392220"/>
                <a:gridCol w="392220"/>
                <a:gridCol w="392220"/>
                <a:gridCol w="392220"/>
                <a:gridCol w="399911"/>
                <a:gridCol w="392220"/>
                <a:gridCol w="392220"/>
                <a:gridCol w="392220"/>
                <a:gridCol w="392220"/>
                <a:gridCol w="399911"/>
                <a:gridCol w="407601"/>
              </a:tblGrid>
              <a:tr h="303778">
                <a:tc>
                  <a:txBody>
                    <a:bodyPr/>
                    <a:lstStyle/>
                    <a:p>
                      <a:pPr>
                        <a:lnSpc>
                          <a:spcPct val="150000"/>
                        </a:lnSpc>
                      </a:pPr>
                      <a:r>
                        <a:rPr lang="zh-CN" sz="1300">
                          <a:effectLst/>
                        </a:rPr>
                        <a:t>0</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a:lnSpc>
                          <a:spcPct val="150000"/>
                        </a:lnSpc>
                      </a:pPr>
                      <a:r>
                        <a:rPr lang="zh-CN" sz="1300">
                          <a:effectLst/>
                        </a:rPr>
                        <a:t>1</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a:lnSpc>
                          <a:spcPct val="150000"/>
                        </a:lnSpc>
                      </a:pPr>
                      <a:r>
                        <a:rPr lang="zh-CN" sz="1300">
                          <a:effectLst/>
                        </a:rPr>
                        <a:t>2</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a:lnSpc>
                          <a:spcPct val="150000"/>
                        </a:lnSpc>
                      </a:pPr>
                      <a:r>
                        <a:rPr lang="zh-CN" sz="1300">
                          <a:effectLst/>
                        </a:rPr>
                        <a:t>3</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14300">
                        <a:lnSpc>
                          <a:spcPct val="150000"/>
                        </a:lnSpc>
                      </a:pPr>
                      <a:r>
                        <a:rPr lang="zh-CN" sz="1300">
                          <a:effectLst/>
                        </a:rPr>
                        <a:t>4</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27000">
                        <a:lnSpc>
                          <a:spcPct val="150000"/>
                        </a:lnSpc>
                      </a:pPr>
                      <a:r>
                        <a:rPr lang="zh-CN" sz="1300">
                          <a:effectLst/>
                        </a:rPr>
                        <a:t>5</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14300">
                        <a:lnSpc>
                          <a:spcPct val="150000"/>
                        </a:lnSpc>
                      </a:pPr>
                      <a:r>
                        <a:rPr lang="zh-CN" sz="1300">
                          <a:effectLst/>
                        </a:rPr>
                        <a:t>6</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indent="139700">
                        <a:lnSpc>
                          <a:spcPct val="150000"/>
                        </a:lnSpc>
                      </a:pPr>
                      <a:r>
                        <a:rPr lang="zh-CN" sz="1300">
                          <a:effectLst/>
                        </a:rPr>
                        <a:t>7</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27000">
                        <a:lnSpc>
                          <a:spcPct val="150000"/>
                        </a:lnSpc>
                      </a:pPr>
                      <a:r>
                        <a:rPr lang="zh-CN" sz="1300">
                          <a:effectLst/>
                        </a:rPr>
                        <a:t>8</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indent="139700">
                        <a:lnSpc>
                          <a:spcPct val="150000"/>
                        </a:lnSpc>
                      </a:pPr>
                      <a:r>
                        <a:rPr lang="zh-CN" sz="1300" dirty="0">
                          <a:effectLst/>
                        </a:rPr>
                        <a:t>9</a:t>
                      </a:r>
                      <a:endParaRPr lang="zh-CN" sz="1100" dirty="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zh-CN" sz="1300">
                          <a:effectLst/>
                        </a:rPr>
                        <a:t>10</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algn="ctr">
                        <a:lnSpc>
                          <a:spcPct val="150000"/>
                        </a:lnSpc>
                      </a:pPr>
                      <a:r>
                        <a:rPr lang="zh-CN" sz="1300">
                          <a:effectLst/>
                        </a:rPr>
                        <a:t>11</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algn="ctr">
                        <a:lnSpc>
                          <a:spcPct val="150000"/>
                        </a:lnSpc>
                      </a:pPr>
                      <a:r>
                        <a:rPr lang="zh-CN" sz="1300">
                          <a:effectLst/>
                        </a:rPr>
                        <a:t>12</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algn="ctr">
                        <a:lnSpc>
                          <a:spcPct val="150000"/>
                        </a:lnSpc>
                      </a:pPr>
                      <a:r>
                        <a:rPr lang="zh-CN" sz="1300">
                          <a:effectLst/>
                        </a:rPr>
                        <a:t>13</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zh-CN" sz="1300">
                          <a:effectLst/>
                        </a:rPr>
                        <a:t>14</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zh-CN" sz="1300">
                          <a:effectLst/>
                        </a:rPr>
                        <a:t>15</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zh-CN" sz="1300">
                          <a:effectLst/>
                        </a:rPr>
                        <a:t>16</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algn="ctr">
                        <a:lnSpc>
                          <a:spcPct val="150000"/>
                        </a:lnSpc>
                      </a:pPr>
                      <a:r>
                        <a:rPr lang="zh-CN" sz="1300">
                          <a:effectLst/>
                        </a:rPr>
                        <a:t>17</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zh-CN" sz="1300">
                          <a:effectLst/>
                        </a:rPr>
                        <a:t>18</a:t>
                      </a:r>
                      <a:endParaRPr lang="zh-CN" sz="1100">
                        <a:effectLst/>
                        <a:latin typeface="Arial" panose="020B0604020202020204" pitchFamily="34" charset="0"/>
                        <a:ea typeface="Arial" panose="020B0604020202020204" pitchFamily="34" charset="0"/>
                      </a:endParaRPr>
                    </a:p>
                  </a:txBody>
                  <a:tcPr marL="3845" marR="3845" marT="0" marB="0" anchor="b"/>
                </a:tc>
                <a:tc>
                  <a:txBody>
                    <a:bodyPr/>
                    <a:lstStyle/>
                    <a:p>
                      <a:pPr algn="ctr">
                        <a:lnSpc>
                          <a:spcPct val="150000"/>
                        </a:lnSpc>
                      </a:pPr>
                      <a:r>
                        <a:rPr lang="zh-CN" sz="1300">
                          <a:effectLst/>
                        </a:rPr>
                        <a:t>19</a:t>
                      </a:r>
                      <a:endParaRPr lang="zh-CN" sz="1100">
                        <a:effectLst/>
                        <a:latin typeface="Arial" panose="020B0604020202020204" pitchFamily="34" charset="0"/>
                        <a:ea typeface="Arial" panose="020B0604020202020204" pitchFamily="34" charset="0"/>
                      </a:endParaRPr>
                    </a:p>
                  </a:txBody>
                  <a:tcPr marL="3845" marR="3845" marT="0" marB="0" anchor="ctr"/>
                </a:tc>
              </a:tr>
              <a:tr h="307624">
                <a:tc>
                  <a:txBody>
                    <a:bodyPr/>
                    <a:lstStyle/>
                    <a:p>
                      <a:pPr>
                        <a:lnSpc>
                          <a:spcPct val="150000"/>
                        </a:lnSpc>
                      </a:pPr>
                      <a:r>
                        <a:rPr lang="en-US" sz="1200">
                          <a:effectLst/>
                        </a:rPr>
                        <a:t>P1</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nSpc>
                          <a:spcPct val="150000"/>
                        </a:lnSpc>
                      </a:pPr>
                      <a:r>
                        <a:rPr lang="en-US" sz="1200">
                          <a:effectLst/>
                        </a:rPr>
                        <a:t>P1</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nSpc>
                          <a:spcPct val="150000"/>
                        </a:lnSpc>
                      </a:pPr>
                      <a:r>
                        <a:rPr lang="en-US" sz="1200">
                          <a:effectLst/>
                        </a:rPr>
                        <a:t>P1</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nSpc>
                          <a:spcPct val="150000"/>
                        </a:lnSpc>
                      </a:pPr>
                      <a:r>
                        <a:rPr lang="en-US" sz="1200">
                          <a:effectLst/>
                        </a:rPr>
                        <a:t>P2</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14300">
                        <a:lnSpc>
                          <a:spcPct val="150000"/>
                        </a:lnSpc>
                      </a:pPr>
                      <a:r>
                        <a:rPr lang="en-US" sz="1200">
                          <a:effectLst/>
                        </a:rPr>
                        <a:t>P2</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27000">
                        <a:lnSpc>
                          <a:spcPct val="150000"/>
                        </a:lnSpc>
                      </a:pPr>
                      <a:r>
                        <a:rPr lang="en-US" sz="1200">
                          <a:effectLst/>
                        </a:rPr>
                        <a:t>P3</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14300">
                        <a:lnSpc>
                          <a:spcPct val="150000"/>
                        </a:lnSpc>
                      </a:pPr>
                      <a:r>
                        <a:rPr lang="en-US" sz="1200">
                          <a:effectLst/>
                        </a:rPr>
                        <a:t>P2</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39700">
                        <a:lnSpc>
                          <a:spcPct val="150000"/>
                        </a:lnSpc>
                      </a:pPr>
                      <a:r>
                        <a:rPr lang="en-US" sz="1200">
                          <a:effectLst/>
                        </a:rPr>
                        <a:t>P3</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27000">
                        <a:lnSpc>
                          <a:spcPct val="150000"/>
                        </a:lnSpc>
                      </a:pPr>
                      <a:r>
                        <a:rPr lang="en-US" sz="1200">
                          <a:effectLst/>
                        </a:rPr>
                        <a:t>P4</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indent="139700">
                        <a:lnSpc>
                          <a:spcPct val="150000"/>
                        </a:lnSpc>
                      </a:pPr>
                      <a:r>
                        <a:rPr lang="en-US" sz="1200">
                          <a:effectLst/>
                        </a:rPr>
                        <a:t>P2</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a:effectLst/>
                        </a:rPr>
                        <a:t>P3</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a:effectLst/>
                        </a:rPr>
                        <a:t>P5</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a:effectLst/>
                        </a:rPr>
                        <a:t>P4</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a:effectLst/>
                        </a:rPr>
                        <a:t>P2</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a:effectLst/>
                        </a:rPr>
                        <a:t>P3</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a:effectLst/>
                        </a:rPr>
                        <a:t>P5</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a:effectLst/>
                        </a:rPr>
                        <a:t>P4</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a:effectLst/>
                        </a:rPr>
                        <a:t>P2</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a:effectLst/>
                        </a:rPr>
                        <a:t>P4</a:t>
                      </a:r>
                      <a:endParaRPr lang="zh-CN" sz="1100">
                        <a:effectLst/>
                        <a:latin typeface="Arial" panose="020B0604020202020204" pitchFamily="34" charset="0"/>
                        <a:ea typeface="Arial" panose="020B0604020202020204" pitchFamily="34" charset="0"/>
                      </a:endParaRPr>
                    </a:p>
                  </a:txBody>
                  <a:tcPr marL="3845" marR="3845" marT="0" marB="0" anchor="ctr"/>
                </a:tc>
                <a:tc>
                  <a:txBody>
                    <a:bodyPr/>
                    <a:lstStyle/>
                    <a:p>
                      <a:pPr algn="ctr">
                        <a:lnSpc>
                          <a:spcPct val="150000"/>
                        </a:lnSpc>
                      </a:pPr>
                      <a:r>
                        <a:rPr lang="en-US" sz="1200" dirty="0">
                          <a:effectLst/>
                        </a:rPr>
                        <a:t>P4</a:t>
                      </a:r>
                      <a:endParaRPr lang="zh-CN" sz="1100" dirty="0">
                        <a:effectLst/>
                        <a:latin typeface="Arial" panose="020B0604020202020204" pitchFamily="34" charset="0"/>
                        <a:ea typeface="Arial" panose="020B0604020202020204" pitchFamily="34" charset="0"/>
                      </a:endParaRPr>
                    </a:p>
                  </a:txBody>
                  <a:tcPr marL="3845" marR="3845" marT="0" marB="0" anchor="ctr"/>
                </a:tc>
              </a:tr>
            </a:tbl>
          </a:graphicData>
        </a:graphic>
      </p:graphicFrame>
      <p:sp>
        <p:nvSpPr>
          <p:cNvPr id="6" name="Rectangle 1"/>
          <p:cNvSpPr>
            <a:spLocks noChangeArrowheads="1"/>
          </p:cNvSpPr>
          <p:nvPr/>
        </p:nvSpPr>
        <p:spPr bwMode="auto">
          <a:xfrm>
            <a:off x="222250" y="1254102"/>
            <a:ext cx="4432624"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139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3970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⑵时间片轮转(时间片为1 )调度算法</a:t>
            </a:r>
            <a:endParaRPr kumimoji="0" lang="zh-CN" altLang="zh-CN" sz="20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sp>
        <p:nvSpPr>
          <p:cNvPr id="8" name="文本框 7"/>
          <p:cNvSpPr txBox="1"/>
          <p:nvPr/>
        </p:nvSpPr>
        <p:spPr>
          <a:xfrm>
            <a:off x="673100" y="4020918"/>
            <a:ext cx="8153400" cy="369332"/>
          </a:xfrm>
          <a:prstGeom prst="rect">
            <a:avLst/>
          </a:prstGeom>
          <a:noFill/>
        </p:spPr>
        <p:txBody>
          <a:bodyPr wrap="square">
            <a:spAutoFit/>
          </a:bodyPr>
          <a:lstStyle/>
          <a:p>
            <a:pPr marL="0" marR="0" lvl="0" indent="139700" algn="l" defTabSz="914400" rtl="0" eaLnBrk="0" fontAlgn="base" latinLnBrk="0" hangingPunct="0">
              <a:lnSpc>
                <a:spcPct val="100000"/>
              </a:lnSpc>
              <a:spcBef>
                <a:spcPct val="0"/>
              </a:spcBef>
              <a:spcAft>
                <a:spcPct val="0"/>
              </a:spcAft>
              <a:buClrTx/>
              <a:buSzTx/>
              <a:buFontTx/>
              <a:buNone/>
            </a:pPr>
            <a:r>
              <a:rPr kumimoji="0" lang="zh-CN"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进程调度顺序:</a:t>
            </a:r>
            <a:endParaRPr kumimoji="0" lang="zh-CN" altLang="zh-CN" b="1"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1"/>
          <a:stretch>
            <a:fillRect/>
          </a:stretch>
        </p:blipFill>
        <p:spPr>
          <a:xfrm>
            <a:off x="5070789" y="2654300"/>
            <a:ext cx="266095" cy="762000"/>
          </a:xfrm>
          <a:prstGeom prst="rect">
            <a:avLst/>
          </a:prstGeom>
        </p:spPr>
      </p:pic>
      <p:sp>
        <p:nvSpPr>
          <p:cNvPr id="12" name="文本框 11"/>
          <p:cNvSpPr txBox="1"/>
          <p:nvPr/>
        </p:nvSpPr>
        <p:spPr>
          <a:xfrm>
            <a:off x="673100" y="5264285"/>
            <a:ext cx="7800251" cy="646331"/>
          </a:xfrm>
          <a:prstGeom prst="rect">
            <a:avLst/>
          </a:prstGeom>
          <a:noFill/>
        </p:spPr>
        <p:txBody>
          <a:bodyPr wrap="square">
            <a:spAutoFit/>
          </a:bodyPr>
          <a:lstStyle/>
          <a:p>
            <a:pPr marL="0" marR="0" lvl="0" indent="139700" algn="l" defTabSz="914400" rtl="0" eaLnBrk="0" fontAlgn="base" latinLnBrk="0" hangingPunct="0">
              <a:lnSpc>
                <a:spcPct val="100000"/>
              </a:lnSpc>
              <a:spcBef>
                <a:spcPct val="0"/>
              </a:spcBef>
              <a:spcAft>
                <a:spcPct val="0"/>
              </a:spcAft>
              <a:buClrTx/>
              <a:buSzTx/>
              <a:buFontTx/>
              <a:buNone/>
            </a:pPr>
            <a:r>
              <a:rPr kumimoji="0" lang="zh-CN"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平均周转时间=(3+16+11+14+8)/5 = 52/5 = </a:t>
            </a:r>
            <a:r>
              <a:rPr kumimoji="0" lang="en-US"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10.4 </a:t>
            </a:r>
            <a:endParaRPr kumimoji="0" lang="en-US"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endParaRPr>
          </a:p>
          <a:p>
            <a:pPr marL="0" marR="0" lvl="0" indent="139700" algn="l"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 </a:t>
            </a:r>
            <a:endParaRPr kumimoji="0" lang="en-US" altLang="zh-CN" b="1"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09601" y="442328"/>
            <a:ext cx="5701478" cy="507831"/>
          </a:xfrm>
        </p:spPr>
        <p:txBody>
          <a:bodyPr/>
          <a:lstStyle/>
          <a:p>
            <a:r>
              <a:rPr lang="zh-CN" altLang="en-US" dirty="0"/>
              <a:t>参考答案</a:t>
            </a:r>
            <a:endParaRPr lang="zh-CN" altLang="en-US" dirty="0"/>
          </a:p>
        </p:txBody>
      </p:sp>
      <p:graphicFrame>
        <p:nvGraphicFramePr>
          <p:cNvPr id="4" name="表格 3"/>
          <p:cNvGraphicFramePr>
            <a:graphicFrameLocks noGrp="1"/>
          </p:cNvGraphicFramePr>
          <p:nvPr/>
        </p:nvGraphicFramePr>
        <p:xfrm>
          <a:off x="495301" y="3644207"/>
          <a:ext cx="6439398" cy="1756652"/>
        </p:xfrm>
        <a:graphic>
          <a:graphicData uri="http://schemas.openxmlformats.org/drawingml/2006/table">
            <a:tbl>
              <a:tblPr firstRow="1" firstCol="1" bandRow="1">
                <a:tableStyleId>{5C22544A-7EE6-4342-B048-85BDC9FD1C3A}</a:tableStyleId>
              </a:tblPr>
              <a:tblGrid>
                <a:gridCol w="1076294"/>
                <a:gridCol w="1072621"/>
                <a:gridCol w="1065274"/>
                <a:gridCol w="1087314"/>
                <a:gridCol w="1065274"/>
                <a:gridCol w="1072621"/>
              </a:tblGrid>
              <a:tr h="297542">
                <a:tc>
                  <a:txBody>
                    <a:bodyPr/>
                    <a:lstStyle/>
                    <a:p>
                      <a:pPr indent="546100" algn="just">
                        <a:lnSpc>
                          <a:spcPct val="150000"/>
                        </a:lnSpc>
                      </a:pPr>
                      <a:r>
                        <a:rPr lang="zh-CN" sz="1400">
                          <a:effectLst/>
                        </a:rPr>
                        <a:t>进程</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indent="215900">
                        <a:lnSpc>
                          <a:spcPct val="150000"/>
                        </a:lnSpc>
                      </a:pPr>
                      <a:r>
                        <a:rPr lang="zh-CN" sz="1400" dirty="0">
                          <a:effectLst/>
                        </a:rPr>
                        <a:t>运行时间</a:t>
                      </a:r>
                      <a:endParaRPr lang="zh-CN" sz="1400" dirty="0">
                        <a:effectLst/>
                        <a:latin typeface="Arial" panose="020B0604020202020204" pitchFamily="34" charset="0"/>
                        <a:ea typeface="Arial" panose="020B0604020202020204" pitchFamily="34" charset="0"/>
                      </a:endParaRPr>
                    </a:p>
                  </a:txBody>
                  <a:tcPr marL="3673" marR="3673" marT="0" marB="0" anchor="b"/>
                </a:tc>
                <a:tc>
                  <a:txBody>
                    <a:bodyPr/>
                    <a:lstStyle/>
                    <a:p>
                      <a:pPr indent="241300">
                        <a:lnSpc>
                          <a:spcPct val="150000"/>
                        </a:lnSpc>
                      </a:pPr>
                      <a:r>
                        <a:rPr lang="zh-CN" sz="1400">
                          <a:effectLst/>
                        </a:rPr>
                        <a:t>到达时间</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indent="254000">
                        <a:lnSpc>
                          <a:spcPct val="150000"/>
                        </a:lnSpc>
                      </a:pPr>
                      <a:r>
                        <a:rPr lang="zh-CN" sz="1400">
                          <a:effectLst/>
                        </a:rPr>
                        <a:t>开始时间</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indent="241300">
                        <a:lnSpc>
                          <a:spcPct val="150000"/>
                        </a:lnSpc>
                      </a:pPr>
                      <a:r>
                        <a:rPr lang="zh-CN" sz="1400">
                          <a:effectLst/>
                        </a:rPr>
                        <a:t>结束时间</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indent="279400">
                        <a:lnSpc>
                          <a:spcPct val="150000"/>
                        </a:lnSpc>
                      </a:pPr>
                      <a:r>
                        <a:rPr lang="zh-CN" sz="1400">
                          <a:effectLst/>
                        </a:rPr>
                        <a:t>周转时间</a:t>
                      </a:r>
                      <a:endParaRPr lang="zh-CN" sz="1400">
                        <a:effectLst/>
                        <a:latin typeface="Arial" panose="020B0604020202020204" pitchFamily="34" charset="0"/>
                        <a:ea typeface="Arial" panose="020B0604020202020204" pitchFamily="34" charset="0"/>
                      </a:endParaRPr>
                    </a:p>
                  </a:txBody>
                  <a:tcPr marL="3673" marR="3673" marT="0" marB="0" anchor="b"/>
                </a:tc>
              </a:tr>
              <a:tr h="279175">
                <a:tc>
                  <a:txBody>
                    <a:bodyPr/>
                    <a:lstStyle/>
                    <a:p>
                      <a:pPr marL="698500" algn="just">
                        <a:lnSpc>
                          <a:spcPct val="150000"/>
                        </a:lnSpc>
                      </a:pPr>
                      <a:r>
                        <a:rPr lang="en-US" sz="1400">
                          <a:effectLst/>
                        </a:rPr>
                        <a:t>P1</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62000">
                        <a:lnSpc>
                          <a:spcPct val="150000"/>
                        </a:lnSpc>
                      </a:pPr>
                      <a:r>
                        <a:rPr lang="zh-CN" sz="1400">
                          <a:effectLst/>
                        </a:rPr>
                        <a:t>3</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a:effectLst/>
                        </a:rPr>
                        <a:t>0</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0</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3</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49300">
                        <a:lnSpc>
                          <a:spcPct val="150000"/>
                        </a:lnSpc>
                      </a:pPr>
                      <a:r>
                        <a:rPr lang="zh-CN" sz="1400">
                          <a:effectLst/>
                        </a:rPr>
                        <a:t>3</a:t>
                      </a:r>
                      <a:endParaRPr lang="zh-CN" sz="1400">
                        <a:effectLst/>
                        <a:latin typeface="Arial" panose="020B0604020202020204" pitchFamily="34" charset="0"/>
                        <a:ea typeface="Arial" panose="020B0604020202020204" pitchFamily="34" charset="0"/>
                      </a:endParaRPr>
                    </a:p>
                  </a:txBody>
                  <a:tcPr marL="3673" marR="3673" marT="0" marB="0" anchor="ctr"/>
                </a:tc>
              </a:tr>
              <a:tr h="279175">
                <a:tc>
                  <a:txBody>
                    <a:bodyPr/>
                    <a:lstStyle/>
                    <a:p>
                      <a:pPr marL="698500" algn="just">
                        <a:lnSpc>
                          <a:spcPct val="150000"/>
                        </a:lnSpc>
                      </a:pPr>
                      <a:r>
                        <a:rPr lang="en-US" sz="1400">
                          <a:effectLst/>
                        </a:rPr>
                        <a:t>P2</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400">
                          <a:effectLst/>
                        </a:rPr>
                        <a:t>6</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2</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3</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9</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49300">
                        <a:lnSpc>
                          <a:spcPct val="150000"/>
                        </a:lnSpc>
                      </a:pPr>
                      <a:r>
                        <a:rPr lang="zh-CN" sz="1400">
                          <a:effectLst/>
                        </a:rPr>
                        <a:t>7</a:t>
                      </a:r>
                      <a:endParaRPr lang="zh-CN" sz="1400">
                        <a:effectLst/>
                        <a:latin typeface="Arial" panose="020B0604020202020204" pitchFamily="34" charset="0"/>
                        <a:ea typeface="Arial" panose="020B0604020202020204" pitchFamily="34" charset="0"/>
                      </a:endParaRPr>
                    </a:p>
                  </a:txBody>
                  <a:tcPr marL="3673" marR="3673" marT="0" marB="0" anchor="b"/>
                </a:tc>
              </a:tr>
              <a:tr h="301215">
                <a:tc>
                  <a:txBody>
                    <a:bodyPr/>
                    <a:lstStyle/>
                    <a:p>
                      <a:pPr marL="698500" algn="just">
                        <a:lnSpc>
                          <a:spcPct val="150000"/>
                        </a:lnSpc>
                      </a:pPr>
                      <a:r>
                        <a:rPr lang="en-US" sz="1400">
                          <a:effectLst/>
                        </a:rPr>
                        <a:t>P3</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400">
                          <a:effectLst/>
                        </a:rPr>
                        <a:t>4</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4</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9</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36600" algn="just">
                        <a:lnSpc>
                          <a:spcPct val="150000"/>
                        </a:lnSpc>
                      </a:pPr>
                      <a:r>
                        <a:rPr lang="zh-CN" sz="1400">
                          <a:effectLst/>
                        </a:rPr>
                        <a:t>13</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49300">
                        <a:lnSpc>
                          <a:spcPct val="150000"/>
                        </a:lnSpc>
                      </a:pPr>
                      <a:r>
                        <a:rPr lang="zh-CN" sz="1400">
                          <a:effectLst/>
                        </a:rPr>
                        <a:t>9</a:t>
                      </a:r>
                      <a:endParaRPr lang="zh-CN" sz="1400">
                        <a:effectLst/>
                        <a:latin typeface="Arial" panose="020B0604020202020204" pitchFamily="34" charset="0"/>
                        <a:ea typeface="Arial" panose="020B0604020202020204" pitchFamily="34" charset="0"/>
                      </a:endParaRPr>
                    </a:p>
                  </a:txBody>
                  <a:tcPr marL="3673" marR="3673" marT="0" marB="0" anchor="b"/>
                </a:tc>
              </a:tr>
              <a:tr h="271828">
                <a:tc>
                  <a:txBody>
                    <a:bodyPr/>
                    <a:lstStyle/>
                    <a:p>
                      <a:pPr marL="698500" algn="just">
                        <a:lnSpc>
                          <a:spcPct val="150000"/>
                        </a:lnSpc>
                      </a:pPr>
                      <a:r>
                        <a:rPr lang="en-US" sz="1400">
                          <a:effectLst/>
                        </a:rPr>
                        <a:t>P4</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62000">
                        <a:lnSpc>
                          <a:spcPct val="150000"/>
                        </a:lnSpc>
                      </a:pPr>
                      <a:r>
                        <a:rPr lang="zh-CN" sz="1400">
                          <a:effectLst/>
                        </a:rPr>
                        <a:t>5</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400">
                          <a:effectLst/>
                        </a:rPr>
                        <a:t>6</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13</a:t>
                      </a:r>
                      <a:endParaRPr lang="zh-CN" sz="1400">
                        <a:effectLst/>
                        <a:latin typeface="Arial" panose="020B0604020202020204" pitchFamily="34" charset="0"/>
                        <a:ea typeface="Arial" panose="020B0604020202020204" pitchFamily="34" charset="0"/>
                      </a:endParaRPr>
                    </a:p>
                  </a:txBody>
                  <a:tcPr marL="3673" marR="3673" marT="0" marB="0" anchor="ctr"/>
                </a:tc>
                <a:tc>
                  <a:txBody>
                    <a:bodyPr/>
                    <a:lstStyle/>
                    <a:p>
                      <a:pPr marL="736600" algn="just">
                        <a:lnSpc>
                          <a:spcPct val="150000"/>
                        </a:lnSpc>
                      </a:pPr>
                      <a:r>
                        <a:rPr lang="zh-CN" sz="1400">
                          <a:effectLst/>
                        </a:rPr>
                        <a:t>18</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49300" algn="just">
                        <a:lnSpc>
                          <a:spcPct val="150000"/>
                        </a:lnSpc>
                      </a:pPr>
                      <a:r>
                        <a:rPr lang="zh-CN" sz="1400">
                          <a:effectLst/>
                        </a:rPr>
                        <a:t>12</a:t>
                      </a:r>
                      <a:endParaRPr lang="zh-CN" sz="1400">
                        <a:effectLst/>
                        <a:latin typeface="Arial" panose="020B0604020202020204" pitchFamily="34" charset="0"/>
                        <a:ea typeface="Arial" panose="020B0604020202020204" pitchFamily="34" charset="0"/>
                      </a:endParaRPr>
                    </a:p>
                  </a:txBody>
                  <a:tcPr marL="3673" marR="3673" marT="0" marB="0" anchor="b"/>
                </a:tc>
              </a:tr>
              <a:tr h="301215">
                <a:tc>
                  <a:txBody>
                    <a:bodyPr/>
                    <a:lstStyle/>
                    <a:p>
                      <a:pPr marL="698500" algn="just">
                        <a:lnSpc>
                          <a:spcPct val="150000"/>
                        </a:lnSpc>
                      </a:pPr>
                      <a:r>
                        <a:rPr lang="en-US" sz="1400">
                          <a:effectLst/>
                        </a:rPr>
                        <a:t>P5</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400">
                          <a:effectLst/>
                        </a:rPr>
                        <a:t>2</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8</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400">
                          <a:effectLst/>
                        </a:rPr>
                        <a:t>18</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36600" algn="just">
                        <a:lnSpc>
                          <a:spcPct val="150000"/>
                        </a:lnSpc>
                      </a:pPr>
                      <a:r>
                        <a:rPr lang="zh-CN" sz="1400">
                          <a:effectLst/>
                        </a:rPr>
                        <a:t>20</a:t>
                      </a:r>
                      <a:endParaRPr lang="zh-CN" sz="1400">
                        <a:effectLst/>
                        <a:latin typeface="Arial" panose="020B0604020202020204" pitchFamily="34" charset="0"/>
                        <a:ea typeface="Arial" panose="020B0604020202020204" pitchFamily="34" charset="0"/>
                      </a:endParaRPr>
                    </a:p>
                  </a:txBody>
                  <a:tcPr marL="3673" marR="3673" marT="0" marB="0" anchor="b"/>
                </a:tc>
                <a:tc>
                  <a:txBody>
                    <a:bodyPr/>
                    <a:lstStyle/>
                    <a:p>
                      <a:pPr marL="749300" algn="just">
                        <a:lnSpc>
                          <a:spcPct val="150000"/>
                        </a:lnSpc>
                      </a:pPr>
                      <a:r>
                        <a:rPr lang="zh-CN" sz="1400" dirty="0">
                          <a:effectLst/>
                        </a:rPr>
                        <a:t>12</a:t>
                      </a:r>
                      <a:endParaRPr lang="zh-CN" sz="1400" dirty="0">
                        <a:effectLst/>
                        <a:latin typeface="Arial" panose="020B0604020202020204" pitchFamily="34" charset="0"/>
                        <a:ea typeface="Arial" panose="020B0604020202020204" pitchFamily="34" charset="0"/>
                      </a:endParaRPr>
                    </a:p>
                  </a:txBody>
                  <a:tcPr marL="3673" marR="3673" marT="0" marB="0" anchor="b"/>
                </a:tc>
              </a:tr>
            </a:tbl>
          </a:graphicData>
        </a:graphic>
      </p:graphicFrame>
      <p:sp>
        <p:nvSpPr>
          <p:cNvPr id="5" name="Rectangle 1"/>
          <p:cNvSpPr>
            <a:spLocks noChangeArrowheads="1"/>
          </p:cNvSpPr>
          <p:nvPr/>
        </p:nvSpPr>
        <p:spPr bwMode="auto">
          <a:xfrm>
            <a:off x="311150" y="1508506"/>
            <a:ext cx="5913798"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2921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9210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(3)</a:t>
            </a:r>
            <a:r>
              <a:rPr kumimoji="0" lang="zh-CN" altLang="zh-CN"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先来先服务调度算法</a:t>
            </a:r>
            <a:endPar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进程调度顺序：</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PK P2</a:t>
            </a: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P3</a:t>
            </a: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P4</a:t>
            </a: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P5</a:t>
            </a:r>
            <a:endParaRPr kumimoji="0"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平均周转时间</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=(3+7+9+12+12) /5 = 41/5 = 8.2</a:t>
            </a:r>
            <a:endParaRPr kumimoji="0"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 </a:t>
            </a:r>
            <a:endParaRPr kumimoji="0"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09601" y="442328"/>
            <a:ext cx="5701478" cy="507831"/>
          </a:xfrm>
        </p:spPr>
        <p:txBody>
          <a:bodyPr/>
          <a:lstStyle/>
          <a:p>
            <a:r>
              <a:rPr lang="zh-CN" altLang="en-US" dirty="0"/>
              <a:t>参考答案</a:t>
            </a:r>
            <a:endParaRPr lang="zh-CN" altLang="en-US" dirty="0"/>
          </a:p>
        </p:txBody>
      </p:sp>
      <p:graphicFrame>
        <p:nvGraphicFramePr>
          <p:cNvPr id="3" name="表格 2"/>
          <p:cNvGraphicFramePr>
            <a:graphicFrameLocks noGrp="1"/>
          </p:cNvGraphicFramePr>
          <p:nvPr/>
        </p:nvGraphicFramePr>
        <p:xfrm>
          <a:off x="0" y="3279479"/>
          <a:ext cx="6952684" cy="1632206"/>
        </p:xfrm>
        <a:graphic>
          <a:graphicData uri="http://schemas.openxmlformats.org/drawingml/2006/table">
            <a:tbl>
              <a:tblPr firstRow="1" firstCol="1" bandRow="1">
                <a:tableStyleId>{5C22544A-7EE6-4342-B048-85BDC9FD1C3A}</a:tableStyleId>
              </a:tblPr>
              <a:tblGrid>
                <a:gridCol w="1162086"/>
                <a:gridCol w="1158120"/>
                <a:gridCol w="1150187"/>
                <a:gridCol w="1173984"/>
                <a:gridCol w="1150187"/>
                <a:gridCol w="1158120"/>
              </a:tblGrid>
              <a:tr h="290195">
                <a:tc>
                  <a:txBody>
                    <a:bodyPr/>
                    <a:lstStyle/>
                    <a:p>
                      <a:pPr indent="546100" algn="just">
                        <a:lnSpc>
                          <a:spcPct val="150000"/>
                        </a:lnSpc>
                      </a:pPr>
                      <a:r>
                        <a:rPr lang="zh-CN" sz="1600">
                          <a:effectLst/>
                        </a:rPr>
                        <a:t>进程</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indent="215900">
                        <a:lnSpc>
                          <a:spcPct val="150000"/>
                        </a:lnSpc>
                      </a:pPr>
                      <a:r>
                        <a:rPr lang="zh-CN" sz="1600">
                          <a:effectLst/>
                        </a:rPr>
                        <a:t>运行时间</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indent="241300">
                        <a:lnSpc>
                          <a:spcPct val="150000"/>
                        </a:lnSpc>
                      </a:pPr>
                      <a:r>
                        <a:rPr lang="zh-CN" sz="1600">
                          <a:effectLst/>
                        </a:rPr>
                        <a:t>到达时间</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indent="254000">
                        <a:lnSpc>
                          <a:spcPct val="150000"/>
                        </a:lnSpc>
                      </a:pPr>
                      <a:r>
                        <a:rPr lang="zh-CN" sz="1600">
                          <a:effectLst/>
                        </a:rPr>
                        <a:t>开始时间</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indent="241300">
                        <a:lnSpc>
                          <a:spcPct val="150000"/>
                        </a:lnSpc>
                      </a:pPr>
                      <a:r>
                        <a:rPr lang="zh-CN" sz="1600">
                          <a:effectLst/>
                        </a:rPr>
                        <a:t>结束时间</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indent="279400">
                        <a:lnSpc>
                          <a:spcPct val="150000"/>
                        </a:lnSpc>
                      </a:pPr>
                      <a:r>
                        <a:rPr lang="zh-CN" sz="1600">
                          <a:effectLst/>
                        </a:rPr>
                        <a:t>周转时间</a:t>
                      </a:r>
                      <a:endParaRPr lang="zh-CN" sz="1600">
                        <a:effectLst/>
                        <a:latin typeface="Arial" panose="020B0604020202020204" pitchFamily="34" charset="0"/>
                        <a:ea typeface="Arial" panose="020B0604020202020204" pitchFamily="34" charset="0"/>
                      </a:endParaRPr>
                    </a:p>
                  </a:txBody>
                  <a:tcPr marL="3673" marR="3673" marT="0" marB="0" anchor="b"/>
                </a:tc>
              </a:tr>
              <a:tr h="293869">
                <a:tc>
                  <a:txBody>
                    <a:bodyPr/>
                    <a:lstStyle/>
                    <a:p>
                      <a:pPr marL="698500" algn="just">
                        <a:lnSpc>
                          <a:spcPct val="150000"/>
                        </a:lnSpc>
                      </a:pPr>
                      <a:r>
                        <a:rPr lang="en-US" sz="1600">
                          <a:effectLst/>
                        </a:rPr>
                        <a:t>P1</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600">
                          <a:effectLst/>
                        </a:rPr>
                        <a:t>3</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0</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0</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3</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marL="749300">
                        <a:lnSpc>
                          <a:spcPct val="150000"/>
                        </a:lnSpc>
                      </a:pPr>
                      <a:r>
                        <a:rPr lang="zh-CN" sz="1600">
                          <a:effectLst/>
                        </a:rPr>
                        <a:t>3</a:t>
                      </a:r>
                      <a:endParaRPr lang="zh-CN" sz="1600">
                        <a:effectLst/>
                        <a:latin typeface="Arial" panose="020B0604020202020204" pitchFamily="34" charset="0"/>
                        <a:ea typeface="Arial" panose="020B0604020202020204" pitchFamily="34" charset="0"/>
                      </a:endParaRPr>
                    </a:p>
                  </a:txBody>
                  <a:tcPr marL="3673" marR="3673" marT="0" marB="0" anchor="b"/>
                </a:tc>
              </a:tr>
              <a:tr h="286522">
                <a:tc>
                  <a:txBody>
                    <a:bodyPr/>
                    <a:lstStyle/>
                    <a:p>
                      <a:pPr marL="698500" algn="just">
                        <a:lnSpc>
                          <a:spcPct val="150000"/>
                        </a:lnSpc>
                      </a:pPr>
                      <a:r>
                        <a:rPr lang="en-US" sz="1600">
                          <a:effectLst/>
                        </a:rPr>
                        <a:t>P2</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600">
                          <a:effectLst/>
                        </a:rPr>
                        <a:t>6</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2</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3</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dirty="0">
                          <a:effectLst/>
                        </a:rPr>
                        <a:t>9</a:t>
                      </a:r>
                      <a:endParaRPr lang="zh-CN" sz="1600" dirty="0">
                        <a:effectLst/>
                        <a:latin typeface="Arial" panose="020B0604020202020204" pitchFamily="34" charset="0"/>
                        <a:ea typeface="Arial" panose="020B0604020202020204" pitchFamily="34" charset="0"/>
                      </a:endParaRPr>
                    </a:p>
                  </a:txBody>
                  <a:tcPr marL="3673" marR="3673" marT="0" marB="0" anchor="b"/>
                </a:tc>
                <a:tc>
                  <a:txBody>
                    <a:bodyPr/>
                    <a:lstStyle/>
                    <a:p>
                      <a:pPr marL="749300">
                        <a:lnSpc>
                          <a:spcPct val="150000"/>
                        </a:lnSpc>
                      </a:pPr>
                      <a:r>
                        <a:rPr lang="zh-CN" sz="1600" dirty="0">
                          <a:effectLst/>
                        </a:rPr>
                        <a:t>7</a:t>
                      </a:r>
                      <a:endParaRPr lang="zh-CN" sz="1600" dirty="0">
                        <a:effectLst/>
                        <a:latin typeface="Arial" panose="020B0604020202020204" pitchFamily="34" charset="0"/>
                        <a:ea typeface="Arial" panose="020B0604020202020204" pitchFamily="34" charset="0"/>
                      </a:endParaRPr>
                    </a:p>
                  </a:txBody>
                  <a:tcPr marL="3673" marR="3673" marT="0" marB="0" anchor="b"/>
                </a:tc>
              </a:tr>
              <a:tr h="279175">
                <a:tc>
                  <a:txBody>
                    <a:bodyPr/>
                    <a:lstStyle/>
                    <a:p>
                      <a:pPr marL="698500" algn="just">
                        <a:lnSpc>
                          <a:spcPct val="150000"/>
                        </a:lnSpc>
                      </a:pPr>
                      <a:r>
                        <a:rPr lang="en-US" sz="1600">
                          <a:effectLst/>
                        </a:rPr>
                        <a:t>P3</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600">
                          <a:effectLst/>
                        </a:rPr>
                        <a:t>4</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4</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endParaRPr lang="zh-CN" sz="1600" dirty="0">
                        <a:effectLst/>
                        <a:latin typeface="Arial" panose="020B0604020202020204" pitchFamily="34" charset="0"/>
                        <a:ea typeface="Arial" panose="020B0604020202020204" pitchFamily="34" charset="0"/>
                      </a:endParaRPr>
                    </a:p>
                  </a:txBody>
                  <a:tcPr marL="3673" marR="3673" marT="0" marB="0" anchor="b"/>
                </a:tc>
                <a:tc>
                  <a:txBody>
                    <a:bodyPr/>
                    <a:lstStyle/>
                    <a:p>
                      <a:pPr marL="736600" algn="just">
                        <a:lnSpc>
                          <a:spcPct val="150000"/>
                        </a:lnSpc>
                      </a:pPr>
                      <a:r>
                        <a:rPr lang="en-US" altLang="zh-CN" sz="1600" dirty="0">
                          <a:effectLst/>
                        </a:rPr>
                        <a:t> </a:t>
                      </a:r>
                      <a:endParaRPr lang="zh-CN" sz="1600" dirty="0">
                        <a:effectLst/>
                        <a:latin typeface="Arial" panose="020B0604020202020204" pitchFamily="34" charset="0"/>
                        <a:ea typeface="Arial" panose="020B0604020202020204" pitchFamily="34" charset="0"/>
                      </a:endParaRPr>
                    </a:p>
                  </a:txBody>
                  <a:tcPr marL="3673" marR="3673" marT="0" marB="0" anchor="b"/>
                </a:tc>
                <a:tc>
                  <a:txBody>
                    <a:bodyPr/>
                    <a:lstStyle/>
                    <a:p>
                      <a:pPr marL="749300" algn="just">
                        <a:lnSpc>
                          <a:spcPct val="150000"/>
                        </a:lnSpc>
                      </a:pPr>
                      <a:r>
                        <a:rPr lang="zh-CN" sz="1600">
                          <a:effectLst/>
                        </a:rPr>
                        <a:t>11</a:t>
                      </a:r>
                      <a:endParaRPr lang="zh-CN" sz="1600">
                        <a:effectLst/>
                        <a:latin typeface="Arial" panose="020B0604020202020204" pitchFamily="34" charset="0"/>
                        <a:ea typeface="Arial" panose="020B0604020202020204" pitchFamily="34" charset="0"/>
                      </a:endParaRPr>
                    </a:p>
                  </a:txBody>
                  <a:tcPr marL="3673" marR="3673" marT="0" marB="0" anchor="b"/>
                </a:tc>
              </a:tr>
              <a:tr h="293869">
                <a:tc>
                  <a:txBody>
                    <a:bodyPr/>
                    <a:lstStyle/>
                    <a:p>
                      <a:pPr marL="698500" algn="just">
                        <a:lnSpc>
                          <a:spcPct val="150000"/>
                        </a:lnSpc>
                      </a:pPr>
                      <a:r>
                        <a:rPr lang="en-US" sz="1600">
                          <a:effectLst/>
                        </a:rPr>
                        <a:t>P4</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600">
                          <a:effectLst/>
                        </a:rPr>
                        <a:t>5</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6</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15</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marL="736600" algn="just">
                        <a:lnSpc>
                          <a:spcPct val="150000"/>
                        </a:lnSpc>
                      </a:pPr>
                      <a:r>
                        <a:rPr lang="en-US" altLang="zh-CN" sz="1600" dirty="0">
                          <a:effectLst/>
                        </a:rPr>
                        <a:t> </a:t>
                      </a:r>
                      <a:endParaRPr lang="zh-CN" sz="1600" dirty="0">
                        <a:effectLst/>
                        <a:latin typeface="Arial" panose="020B0604020202020204" pitchFamily="34" charset="0"/>
                        <a:ea typeface="Arial" panose="020B0604020202020204" pitchFamily="34" charset="0"/>
                      </a:endParaRPr>
                    </a:p>
                  </a:txBody>
                  <a:tcPr marL="3673" marR="3673" marT="0" marB="0" anchor="b"/>
                </a:tc>
                <a:tc>
                  <a:txBody>
                    <a:bodyPr/>
                    <a:lstStyle/>
                    <a:p>
                      <a:pPr marL="749300" algn="just">
                        <a:lnSpc>
                          <a:spcPct val="150000"/>
                        </a:lnSpc>
                      </a:pPr>
                      <a:r>
                        <a:rPr lang="zh-CN" sz="1600" dirty="0">
                          <a:effectLst/>
                        </a:rPr>
                        <a:t>14</a:t>
                      </a:r>
                      <a:endParaRPr lang="zh-CN" sz="1600" dirty="0">
                        <a:effectLst/>
                        <a:latin typeface="Arial" panose="020B0604020202020204" pitchFamily="34" charset="0"/>
                        <a:ea typeface="Arial" panose="020B0604020202020204" pitchFamily="34" charset="0"/>
                      </a:endParaRPr>
                    </a:p>
                  </a:txBody>
                  <a:tcPr marL="3673" marR="3673" marT="0" marB="0" anchor="b"/>
                </a:tc>
              </a:tr>
            </a:tbl>
          </a:graphicData>
        </a:graphic>
      </p:graphicFrame>
      <p:graphicFrame>
        <p:nvGraphicFramePr>
          <p:cNvPr id="6" name="表格 5"/>
          <p:cNvGraphicFramePr>
            <a:graphicFrameLocks noGrp="1"/>
          </p:cNvGraphicFramePr>
          <p:nvPr/>
        </p:nvGraphicFramePr>
        <p:xfrm>
          <a:off x="0" y="4911685"/>
          <a:ext cx="6952684" cy="367157"/>
        </p:xfrm>
        <a:graphic>
          <a:graphicData uri="http://schemas.openxmlformats.org/drawingml/2006/table">
            <a:tbl>
              <a:tblPr firstRow="1" firstCol="1" bandRow="1">
                <a:tableStyleId>{5C22544A-7EE6-4342-B048-85BDC9FD1C3A}</a:tableStyleId>
              </a:tblPr>
              <a:tblGrid>
                <a:gridCol w="1162086"/>
                <a:gridCol w="1158120"/>
                <a:gridCol w="1150187"/>
                <a:gridCol w="1173984"/>
                <a:gridCol w="1150187"/>
                <a:gridCol w="1158120"/>
              </a:tblGrid>
              <a:tr h="290195">
                <a:tc>
                  <a:txBody>
                    <a:bodyPr/>
                    <a:lstStyle/>
                    <a:p>
                      <a:pPr marL="647700">
                        <a:lnSpc>
                          <a:spcPct val="150000"/>
                        </a:lnSpc>
                      </a:pPr>
                      <a:r>
                        <a:rPr lang="en-US" sz="1800" dirty="0">
                          <a:effectLst/>
                        </a:rPr>
                        <a:t>P5</a:t>
                      </a:r>
                      <a:endParaRPr lang="zh-CN" sz="1800" dirty="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en-US" altLang="zh-CN" sz="1800" b="0" dirty="0">
                          <a:solidFill>
                            <a:schemeClr val="tx1"/>
                          </a:solidFill>
                          <a:effectLst/>
                        </a:rPr>
                        <a:t>       </a:t>
                      </a:r>
                      <a:r>
                        <a:rPr lang="zh-CN" sz="1800" b="0" dirty="0">
                          <a:solidFill>
                            <a:schemeClr val="tx1"/>
                          </a:solidFill>
                          <a:effectLst/>
                        </a:rPr>
                        <a:t>2</a:t>
                      </a:r>
                      <a:endParaRPr lang="zh-CN" sz="1800" b="0" dirty="0">
                        <a:solidFill>
                          <a:schemeClr val="tx1"/>
                        </a:solidFill>
                        <a:effectLst/>
                        <a:latin typeface="Arial" panose="020B0604020202020204" pitchFamily="34" charset="0"/>
                        <a:ea typeface="Arial" panose="020B0604020202020204" pitchFamily="34" charset="0"/>
                      </a:endParaRPr>
                    </a:p>
                  </a:txBody>
                  <a:tcPr marL="3673" marR="3673" marT="0" marB="0" anchor="b">
                    <a:solidFill>
                      <a:srgbClr val="D2DEEF"/>
                    </a:solidFill>
                  </a:tcPr>
                </a:tc>
                <a:tc>
                  <a:txBody>
                    <a:bodyPr/>
                    <a:lstStyle/>
                    <a:p>
                      <a:pPr algn="ctr">
                        <a:lnSpc>
                          <a:spcPct val="150000"/>
                        </a:lnSpc>
                      </a:pPr>
                      <a:r>
                        <a:rPr lang="zh-CN" sz="1800" b="0" dirty="0">
                          <a:solidFill>
                            <a:schemeClr val="tx1"/>
                          </a:solidFill>
                          <a:effectLst/>
                        </a:rPr>
                        <a:t>8</a:t>
                      </a:r>
                      <a:endParaRPr lang="zh-CN" sz="1800" b="0" dirty="0">
                        <a:solidFill>
                          <a:schemeClr val="tx1"/>
                        </a:solidFill>
                        <a:effectLst/>
                        <a:latin typeface="Arial" panose="020B0604020202020204" pitchFamily="34" charset="0"/>
                        <a:ea typeface="Arial" panose="020B0604020202020204" pitchFamily="34" charset="0"/>
                      </a:endParaRPr>
                    </a:p>
                  </a:txBody>
                  <a:tcPr marL="3673" marR="3673" marT="0" marB="0" anchor="b">
                    <a:solidFill>
                      <a:srgbClr val="D2DEEF"/>
                    </a:solidFill>
                  </a:tcPr>
                </a:tc>
                <a:tc>
                  <a:txBody>
                    <a:bodyPr/>
                    <a:lstStyle/>
                    <a:p>
                      <a:pPr algn="ctr">
                        <a:lnSpc>
                          <a:spcPct val="150000"/>
                        </a:lnSpc>
                      </a:pPr>
                      <a:r>
                        <a:rPr lang="zh-CN" sz="1800" b="0" dirty="0">
                          <a:solidFill>
                            <a:schemeClr val="tx1"/>
                          </a:solidFill>
                          <a:effectLst/>
                        </a:rPr>
                        <a:t>9</a:t>
                      </a:r>
                      <a:endParaRPr lang="zh-CN" sz="1800" b="0" dirty="0">
                        <a:solidFill>
                          <a:schemeClr val="tx1"/>
                        </a:solidFill>
                        <a:effectLst/>
                        <a:latin typeface="Arial" panose="020B0604020202020204" pitchFamily="34" charset="0"/>
                        <a:ea typeface="Arial" panose="020B0604020202020204" pitchFamily="34" charset="0"/>
                      </a:endParaRPr>
                    </a:p>
                  </a:txBody>
                  <a:tcPr marL="3673" marR="3673" marT="0" marB="0" anchor="ctr">
                    <a:solidFill>
                      <a:srgbClr val="D2DEEF"/>
                    </a:solidFill>
                  </a:tcPr>
                </a:tc>
                <a:tc>
                  <a:txBody>
                    <a:bodyPr/>
                    <a:lstStyle/>
                    <a:p>
                      <a:pPr algn="ctr">
                        <a:lnSpc>
                          <a:spcPct val="150000"/>
                        </a:lnSpc>
                      </a:pPr>
                      <a:r>
                        <a:rPr lang="zh-CN" sz="1800" b="0" dirty="0">
                          <a:solidFill>
                            <a:schemeClr val="tx1"/>
                          </a:solidFill>
                          <a:effectLst/>
                        </a:rPr>
                        <a:t>11</a:t>
                      </a:r>
                      <a:endParaRPr lang="zh-CN" sz="1800" b="0" dirty="0">
                        <a:solidFill>
                          <a:schemeClr val="tx1"/>
                        </a:solidFill>
                        <a:effectLst/>
                        <a:latin typeface="Arial" panose="020B0604020202020204" pitchFamily="34" charset="0"/>
                        <a:ea typeface="Arial" panose="020B0604020202020204" pitchFamily="34" charset="0"/>
                      </a:endParaRPr>
                    </a:p>
                  </a:txBody>
                  <a:tcPr marL="3673" marR="3673" marT="0" marB="0" anchor="b">
                    <a:solidFill>
                      <a:srgbClr val="D2DEEF"/>
                    </a:solidFill>
                  </a:tcPr>
                </a:tc>
                <a:tc>
                  <a:txBody>
                    <a:bodyPr/>
                    <a:lstStyle/>
                    <a:p>
                      <a:pPr algn="ctr">
                        <a:lnSpc>
                          <a:spcPct val="150000"/>
                        </a:lnSpc>
                      </a:pPr>
                      <a:r>
                        <a:rPr lang="en-US" altLang="zh-CN" sz="1800" b="0" dirty="0">
                          <a:solidFill>
                            <a:schemeClr val="tx1"/>
                          </a:solidFill>
                          <a:effectLst/>
                        </a:rPr>
                        <a:t>         </a:t>
                      </a:r>
                      <a:r>
                        <a:rPr lang="zh-CN" sz="1800" b="0" dirty="0">
                          <a:solidFill>
                            <a:schemeClr val="tx1"/>
                          </a:solidFill>
                          <a:effectLst/>
                        </a:rPr>
                        <a:t>3</a:t>
                      </a:r>
                      <a:endParaRPr lang="zh-CN" sz="1800" b="0" dirty="0">
                        <a:solidFill>
                          <a:schemeClr val="tx1"/>
                        </a:solidFill>
                        <a:effectLst/>
                        <a:latin typeface="Arial" panose="020B0604020202020204" pitchFamily="34" charset="0"/>
                        <a:ea typeface="Arial" panose="020B0604020202020204" pitchFamily="34" charset="0"/>
                      </a:endParaRPr>
                    </a:p>
                  </a:txBody>
                  <a:tcPr marL="3673" marR="3673" marT="0" marB="0" anchor="ctr">
                    <a:solidFill>
                      <a:srgbClr val="D2DEEF"/>
                    </a:solidFill>
                  </a:tcPr>
                </a:tc>
              </a:tr>
            </a:tbl>
          </a:graphicData>
        </a:graphic>
      </p:graphicFrame>
      <p:sp>
        <p:nvSpPr>
          <p:cNvPr id="7" name="Rectangle 1"/>
          <p:cNvSpPr>
            <a:spLocks noChangeArrowheads="1"/>
          </p:cNvSpPr>
          <p:nvPr/>
        </p:nvSpPr>
        <p:spPr bwMode="auto">
          <a:xfrm>
            <a:off x="-920750" y="1145323"/>
            <a:ext cx="10064750"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63195" tIns="45720" rIns="1193424" bIns="45720" numCol="1" anchor="ctr" anchorCtr="0" compatLnSpc="1">
            <a:spAutoFit/>
          </a:bodyPr>
          <a:lstStyle>
            <a:lvl1pPr indent="2921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9210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(4)</a:t>
            </a:r>
            <a:r>
              <a:rPr kumimoji="0" lang="zh-CN" altLang="zh-CN"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非抢占短进程优先调度算法</a:t>
            </a:r>
            <a:endPar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进程调度顺序：</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P1</a:t>
            </a: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P2</a:t>
            </a: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P5</a:t>
            </a: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P3</a:t>
            </a: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P4</a:t>
            </a:r>
            <a:endParaRPr kumimoji="0"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平均周转时间</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=(3+7+11+14+3) </a:t>
            </a:r>
            <a:r>
              <a:rPr kumimoji="0" lang="en-US" altLang="zh-CN" sz="2000" b="1" i="1" u="none" strike="noStrike" cap="none" normalizeH="0" baseline="0" dirty="0">
                <a:ln>
                  <a:noFill/>
                </a:ln>
                <a:solidFill>
                  <a:srgbClr val="000000"/>
                </a:solidFill>
                <a:effectLst/>
                <a:latin typeface="仿宋" panose="02010609060101010101" pitchFamily="49" charset="-122"/>
                <a:ea typeface="仿宋" panose="02010609060101010101" pitchFamily="49" charset="-122"/>
              </a:rPr>
              <a:t>15</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 = 38/5 = 7.6</a:t>
            </a:r>
            <a:endParaRPr kumimoji="0"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 </a:t>
            </a:r>
            <a:endParaRPr kumimoji="0"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292100" algn="l"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1"/>
          <a:stretch>
            <a:fillRect/>
          </a:stretch>
        </p:blipFill>
        <p:spPr>
          <a:xfrm>
            <a:off x="3829066" y="4254500"/>
            <a:ext cx="370400" cy="317485"/>
          </a:xfrm>
          <a:prstGeom prst="rect">
            <a:avLst/>
          </a:prstGeom>
        </p:spPr>
      </p:pic>
      <p:pic>
        <p:nvPicPr>
          <p:cNvPr id="11" name="图片 10"/>
          <p:cNvPicPr>
            <a:picLocks noChangeAspect="1"/>
          </p:cNvPicPr>
          <p:nvPr/>
        </p:nvPicPr>
        <p:blipFill>
          <a:blip r:embed="rId2"/>
          <a:stretch>
            <a:fillRect/>
          </a:stretch>
        </p:blipFill>
        <p:spPr>
          <a:xfrm>
            <a:off x="5078668" y="4329119"/>
            <a:ext cx="268267" cy="53653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09601" y="442328"/>
            <a:ext cx="5701478" cy="507831"/>
          </a:xfrm>
        </p:spPr>
        <p:txBody>
          <a:bodyPr/>
          <a:lstStyle/>
          <a:p>
            <a:r>
              <a:rPr lang="zh-CN" altLang="en-US" dirty="0"/>
              <a:t>参考答案</a:t>
            </a:r>
            <a:endParaRPr lang="zh-CN" altLang="en-US" dirty="0"/>
          </a:p>
        </p:txBody>
      </p:sp>
      <p:graphicFrame>
        <p:nvGraphicFramePr>
          <p:cNvPr id="4" name="表格 3"/>
          <p:cNvGraphicFramePr>
            <a:graphicFrameLocks noGrp="1"/>
          </p:cNvGraphicFramePr>
          <p:nvPr/>
        </p:nvGraphicFramePr>
        <p:xfrm>
          <a:off x="609601" y="2306293"/>
          <a:ext cx="6439398" cy="2199604"/>
        </p:xfrm>
        <a:graphic>
          <a:graphicData uri="http://schemas.openxmlformats.org/drawingml/2006/table">
            <a:tbl>
              <a:tblPr firstRow="1" firstCol="1" bandRow="1">
                <a:tableStyleId>{5C22544A-7EE6-4342-B048-85BDC9FD1C3A}</a:tableStyleId>
              </a:tblPr>
              <a:tblGrid>
                <a:gridCol w="1076294"/>
                <a:gridCol w="1072621"/>
                <a:gridCol w="1065274"/>
                <a:gridCol w="1087314"/>
                <a:gridCol w="1065274"/>
                <a:gridCol w="1072621"/>
              </a:tblGrid>
              <a:tr h="567969">
                <a:tc>
                  <a:txBody>
                    <a:bodyPr/>
                    <a:lstStyle/>
                    <a:p>
                      <a:pPr algn="ctr">
                        <a:lnSpc>
                          <a:spcPct val="150000"/>
                        </a:lnSpc>
                        <a:spcBef>
                          <a:spcPts val="1100"/>
                        </a:spcBef>
                      </a:pPr>
                      <a:r>
                        <a:rPr lang="zh-CN" sz="1600">
                          <a:effectLst/>
                        </a:rPr>
                        <a:t>进程</a:t>
                      </a:r>
                      <a:endParaRPr lang="zh-CN" sz="1600">
                        <a:effectLst/>
                        <a:latin typeface="Arial" panose="020B0604020202020204" pitchFamily="34" charset="0"/>
                        <a:ea typeface="Arial" panose="020B0604020202020204" pitchFamily="34" charset="0"/>
                      </a:endParaRPr>
                    </a:p>
                  </a:txBody>
                  <a:tcPr marL="3673" marR="3673" marT="0" marB="0"/>
                </a:tc>
                <a:tc>
                  <a:txBody>
                    <a:bodyPr/>
                    <a:lstStyle/>
                    <a:p>
                      <a:pPr algn="ctr">
                        <a:lnSpc>
                          <a:spcPct val="150000"/>
                        </a:lnSpc>
                        <a:spcBef>
                          <a:spcPts val="1100"/>
                        </a:spcBef>
                      </a:pPr>
                      <a:r>
                        <a:rPr lang="zh-CN" sz="1600">
                          <a:effectLst/>
                        </a:rPr>
                        <a:t>运行时间</a:t>
                      </a:r>
                      <a:endParaRPr lang="zh-CN" sz="1600">
                        <a:effectLst/>
                        <a:latin typeface="Arial" panose="020B0604020202020204" pitchFamily="34" charset="0"/>
                        <a:ea typeface="Arial" panose="020B0604020202020204" pitchFamily="34" charset="0"/>
                      </a:endParaRPr>
                    </a:p>
                  </a:txBody>
                  <a:tcPr marL="3673" marR="3673" marT="0" marB="0"/>
                </a:tc>
                <a:tc>
                  <a:txBody>
                    <a:bodyPr/>
                    <a:lstStyle/>
                    <a:p>
                      <a:pPr algn="ctr">
                        <a:lnSpc>
                          <a:spcPct val="150000"/>
                        </a:lnSpc>
                        <a:spcBef>
                          <a:spcPts val="1100"/>
                        </a:spcBef>
                      </a:pPr>
                      <a:r>
                        <a:rPr lang="zh-CN" sz="1600">
                          <a:effectLst/>
                        </a:rPr>
                        <a:t>到达时间</a:t>
                      </a:r>
                      <a:endParaRPr lang="zh-CN" sz="1600">
                        <a:effectLst/>
                        <a:latin typeface="Arial" panose="020B0604020202020204" pitchFamily="34" charset="0"/>
                        <a:ea typeface="Arial" panose="020B0604020202020204" pitchFamily="34" charset="0"/>
                      </a:endParaRPr>
                    </a:p>
                  </a:txBody>
                  <a:tcPr marL="3673" marR="3673" marT="0" marB="0"/>
                </a:tc>
                <a:tc>
                  <a:txBody>
                    <a:bodyPr/>
                    <a:lstStyle/>
                    <a:p>
                      <a:pPr algn="ctr">
                        <a:lnSpc>
                          <a:spcPct val="150000"/>
                        </a:lnSpc>
                        <a:spcBef>
                          <a:spcPts val="1100"/>
                        </a:spcBef>
                      </a:pPr>
                      <a:r>
                        <a:rPr lang="zh-CN" sz="1600">
                          <a:effectLst/>
                        </a:rPr>
                        <a:t>开始时间</a:t>
                      </a:r>
                      <a:endParaRPr lang="zh-CN" sz="1600">
                        <a:effectLst/>
                        <a:latin typeface="Arial" panose="020B0604020202020204" pitchFamily="34" charset="0"/>
                        <a:ea typeface="Arial" panose="020B0604020202020204" pitchFamily="34" charset="0"/>
                      </a:endParaRPr>
                    </a:p>
                  </a:txBody>
                  <a:tcPr marL="3673" marR="3673" marT="0" marB="0"/>
                </a:tc>
                <a:tc>
                  <a:txBody>
                    <a:bodyPr/>
                    <a:lstStyle/>
                    <a:p>
                      <a:pPr algn="ctr">
                        <a:lnSpc>
                          <a:spcPct val="150000"/>
                        </a:lnSpc>
                        <a:spcBef>
                          <a:spcPts val="1100"/>
                        </a:spcBef>
                      </a:pPr>
                      <a:r>
                        <a:rPr lang="zh-CN" sz="1600" dirty="0">
                          <a:effectLst/>
                        </a:rPr>
                        <a:t>结束时间</a:t>
                      </a:r>
                      <a:endParaRPr lang="zh-CN" sz="1600" dirty="0">
                        <a:effectLst/>
                        <a:latin typeface="Arial" panose="020B0604020202020204" pitchFamily="34" charset="0"/>
                        <a:ea typeface="Arial" panose="020B0604020202020204" pitchFamily="34" charset="0"/>
                      </a:endParaRPr>
                    </a:p>
                  </a:txBody>
                  <a:tcPr marL="3673" marR="3673" marT="0" marB="0"/>
                </a:tc>
                <a:tc>
                  <a:txBody>
                    <a:bodyPr/>
                    <a:lstStyle/>
                    <a:p>
                      <a:pPr algn="ctr">
                        <a:lnSpc>
                          <a:spcPct val="150000"/>
                        </a:lnSpc>
                        <a:spcBef>
                          <a:spcPts val="1100"/>
                        </a:spcBef>
                      </a:pPr>
                      <a:r>
                        <a:rPr lang="zh-CN" sz="1600">
                          <a:effectLst/>
                        </a:rPr>
                        <a:t>周转时间</a:t>
                      </a:r>
                      <a:endParaRPr lang="zh-CN" sz="1600">
                        <a:effectLst/>
                        <a:latin typeface="Arial" panose="020B0604020202020204" pitchFamily="34" charset="0"/>
                        <a:ea typeface="Arial" panose="020B0604020202020204" pitchFamily="34" charset="0"/>
                      </a:endParaRPr>
                    </a:p>
                  </a:txBody>
                  <a:tcPr marL="3673" marR="3673" marT="0" marB="0"/>
                </a:tc>
              </a:tr>
              <a:tr h="279175">
                <a:tc>
                  <a:txBody>
                    <a:bodyPr/>
                    <a:lstStyle/>
                    <a:p>
                      <a:pPr marL="647700">
                        <a:lnSpc>
                          <a:spcPct val="150000"/>
                        </a:lnSpc>
                      </a:pPr>
                      <a:r>
                        <a:rPr lang="en-US" sz="1600">
                          <a:effectLst/>
                        </a:rPr>
                        <a:t>P1</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marL="762000">
                        <a:lnSpc>
                          <a:spcPct val="150000"/>
                        </a:lnSpc>
                      </a:pPr>
                      <a:r>
                        <a:rPr lang="zh-CN" sz="1600">
                          <a:effectLst/>
                        </a:rPr>
                        <a:t>3</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600">
                          <a:effectLst/>
                        </a:rPr>
                        <a:t>0</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0</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3</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600">
                          <a:effectLst/>
                        </a:rPr>
                        <a:t>3</a:t>
                      </a:r>
                      <a:endParaRPr lang="zh-CN" sz="1600">
                        <a:effectLst/>
                        <a:latin typeface="Arial" panose="020B0604020202020204" pitchFamily="34" charset="0"/>
                        <a:ea typeface="Arial" panose="020B0604020202020204" pitchFamily="34" charset="0"/>
                      </a:endParaRPr>
                    </a:p>
                  </a:txBody>
                  <a:tcPr marL="3673" marR="3673" marT="0" marB="0" anchor="ctr"/>
                </a:tc>
              </a:tr>
              <a:tr h="279175">
                <a:tc>
                  <a:txBody>
                    <a:bodyPr/>
                    <a:lstStyle/>
                    <a:p>
                      <a:pPr marL="647700">
                        <a:lnSpc>
                          <a:spcPct val="150000"/>
                        </a:lnSpc>
                      </a:pPr>
                      <a:r>
                        <a:rPr lang="en-US" sz="1600">
                          <a:effectLst/>
                        </a:rPr>
                        <a:t>P2</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marL="762000">
                        <a:lnSpc>
                          <a:spcPct val="150000"/>
                        </a:lnSpc>
                      </a:pPr>
                      <a:r>
                        <a:rPr lang="zh-CN" sz="1600">
                          <a:effectLst/>
                        </a:rPr>
                        <a:t>6</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2</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3</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600">
                          <a:effectLst/>
                        </a:rPr>
                        <a:t>20</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18</a:t>
                      </a:r>
                      <a:endParaRPr lang="zh-CN" sz="1600">
                        <a:effectLst/>
                        <a:latin typeface="Arial" panose="020B0604020202020204" pitchFamily="34" charset="0"/>
                        <a:ea typeface="Arial" panose="020B0604020202020204" pitchFamily="34" charset="0"/>
                      </a:endParaRPr>
                    </a:p>
                  </a:txBody>
                  <a:tcPr marL="3673" marR="3673" marT="0" marB="0" anchor="b"/>
                </a:tc>
              </a:tr>
              <a:tr h="286522">
                <a:tc>
                  <a:txBody>
                    <a:bodyPr/>
                    <a:lstStyle/>
                    <a:p>
                      <a:pPr marL="647700">
                        <a:lnSpc>
                          <a:spcPct val="150000"/>
                        </a:lnSpc>
                      </a:pPr>
                      <a:r>
                        <a:rPr lang="en-US" sz="1600">
                          <a:effectLst/>
                        </a:rPr>
                        <a:t>P3</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marL="762000">
                        <a:lnSpc>
                          <a:spcPct val="150000"/>
                        </a:lnSpc>
                      </a:pPr>
                      <a:r>
                        <a:rPr lang="zh-CN" sz="1600">
                          <a:effectLst/>
                        </a:rPr>
                        <a:t>4</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4</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4</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8</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en-US" altLang="zh-CN" sz="1600" dirty="0">
                          <a:effectLst/>
                        </a:rPr>
                        <a:t>4</a:t>
                      </a:r>
                      <a:endParaRPr lang="zh-CN" sz="1600" dirty="0">
                        <a:effectLst/>
                        <a:latin typeface="Arial" panose="020B0604020202020204" pitchFamily="34" charset="0"/>
                        <a:ea typeface="Arial" panose="020B0604020202020204" pitchFamily="34" charset="0"/>
                      </a:endParaRPr>
                    </a:p>
                  </a:txBody>
                  <a:tcPr marL="3673" marR="3673" marT="0" marB="0" anchor="b"/>
                </a:tc>
              </a:tr>
              <a:tr h="279175">
                <a:tc>
                  <a:txBody>
                    <a:bodyPr/>
                    <a:lstStyle/>
                    <a:p>
                      <a:pPr marL="647700">
                        <a:lnSpc>
                          <a:spcPct val="150000"/>
                        </a:lnSpc>
                      </a:pPr>
                      <a:r>
                        <a:rPr lang="en-US" sz="1600">
                          <a:effectLst/>
                        </a:rPr>
                        <a:t>P4</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marL="762000">
                        <a:lnSpc>
                          <a:spcPct val="150000"/>
                        </a:lnSpc>
                      </a:pPr>
                      <a:r>
                        <a:rPr lang="zh-CN" sz="1600">
                          <a:effectLst/>
                        </a:rPr>
                        <a:t>5</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600">
                          <a:effectLst/>
                        </a:rPr>
                        <a:t>6</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600">
                          <a:effectLst/>
                        </a:rPr>
                        <a:t>10</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600">
                          <a:effectLst/>
                        </a:rPr>
                        <a:t>15</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algn="ctr">
                        <a:lnSpc>
                          <a:spcPct val="150000"/>
                        </a:lnSpc>
                      </a:pPr>
                      <a:r>
                        <a:rPr lang="zh-CN" sz="1600">
                          <a:effectLst/>
                        </a:rPr>
                        <a:t>9</a:t>
                      </a:r>
                      <a:endParaRPr lang="zh-CN" sz="1600">
                        <a:effectLst/>
                        <a:latin typeface="Arial" panose="020B0604020202020204" pitchFamily="34" charset="0"/>
                        <a:ea typeface="Arial" panose="020B0604020202020204" pitchFamily="34" charset="0"/>
                      </a:endParaRPr>
                    </a:p>
                  </a:txBody>
                  <a:tcPr marL="3673" marR="3673" marT="0" marB="0" anchor="ctr"/>
                </a:tc>
              </a:tr>
              <a:tr h="293869">
                <a:tc>
                  <a:txBody>
                    <a:bodyPr/>
                    <a:lstStyle/>
                    <a:p>
                      <a:pPr marL="647700">
                        <a:lnSpc>
                          <a:spcPct val="150000"/>
                        </a:lnSpc>
                      </a:pPr>
                      <a:r>
                        <a:rPr lang="en-US" sz="1600">
                          <a:effectLst/>
                        </a:rPr>
                        <a:t>P5</a:t>
                      </a:r>
                      <a:endParaRPr lang="zh-CN" sz="1600">
                        <a:effectLst/>
                        <a:latin typeface="Arial" panose="020B0604020202020204" pitchFamily="34" charset="0"/>
                        <a:ea typeface="Arial" panose="020B0604020202020204" pitchFamily="34" charset="0"/>
                      </a:endParaRPr>
                    </a:p>
                  </a:txBody>
                  <a:tcPr marL="3673" marR="3673" marT="0" marB="0" anchor="ctr"/>
                </a:tc>
                <a:tc>
                  <a:txBody>
                    <a:bodyPr/>
                    <a:lstStyle/>
                    <a:p>
                      <a:pPr marL="762000">
                        <a:lnSpc>
                          <a:spcPct val="150000"/>
                        </a:lnSpc>
                      </a:pPr>
                      <a:r>
                        <a:rPr lang="zh-CN" sz="1600">
                          <a:effectLst/>
                        </a:rPr>
                        <a:t>2</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8</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8</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a:effectLst/>
                        </a:rPr>
                        <a:t>10</a:t>
                      </a:r>
                      <a:endParaRPr lang="zh-CN" sz="1600">
                        <a:effectLst/>
                        <a:latin typeface="Arial" panose="020B0604020202020204" pitchFamily="34" charset="0"/>
                        <a:ea typeface="Arial" panose="020B0604020202020204" pitchFamily="34" charset="0"/>
                      </a:endParaRPr>
                    </a:p>
                  </a:txBody>
                  <a:tcPr marL="3673" marR="3673" marT="0" marB="0" anchor="b"/>
                </a:tc>
                <a:tc>
                  <a:txBody>
                    <a:bodyPr/>
                    <a:lstStyle/>
                    <a:p>
                      <a:pPr algn="ctr">
                        <a:lnSpc>
                          <a:spcPct val="150000"/>
                        </a:lnSpc>
                      </a:pPr>
                      <a:r>
                        <a:rPr lang="zh-CN" sz="1600" dirty="0">
                          <a:effectLst/>
                        </a:rPr>
                        <a:t>2</a:t>
                      </a:r>
                      <a:endParaRPr lang="zh-CN" sz="1600" dirty="0">
                        <a:effectLst/>
                        <a:latin typeface="Arial" panose="020B0604020202020204" pitchFamily="34" charset="0"/>
                        <a:ea typeface="Arial" panose="020B0604020202020204" pitchFamily="34" charset="0"/>
                      </a:endParaRPr>
                    </a:p>
                  </a:txBody>
                  <a:tcPr marL="3673" marR="3673" marT="0" marB="0" anchor="b"/>
                </a:tc>
              </a:tr>
            </a:tbl>
          </a:graphicData>
        </a:graphic>
      </p:graphicFrame>
      <p:graphicFrame>
        <p:nvGraphicFramePr>
          <p:cNvPr id="5" name="表格 4"/>
          <p:cNvGraphicFramePr>
            <a:graphicFrameLocks noGrp="1"/>
          </p:cNvGraphicFramePr>
          <p:nvPr/>
        </p:nvGraphicFramePr>
        <p:xfrm>
          <a:off x="628650" y="5497957"/>
          <a:ext cx="7886701" cy="736825"/>
        </p:xfrm>
        <a:graphic>
          <a:graphicData uri="http://schemas.openxmlformats.org/drawingml/2006/table">
            <a:tbl>
              <a:tblPr firstRow="1" firstCol="1" bandRow="1">
                <a:tableStyleId>{5C22544A-7EE6-4342-B048-85BDC9FD1C3A}</a:tableStyleId>
              </a:tblPr>
              <a:tblGrid>
                <a:gridCol w="1308464"/>
                <a:gridCol w="1313595"/>
                <a:gridCol w="1313595"/>
                <a:gridCol w="1313595"/>
                <a:gridCol w="1313595"/>
                <a:gridCol w="1323857"/>
              </a:tblGrid>
              <a:tr h="290775">
                <a:tc>
                  <a:txBody>
                    <a:bodyPr/>
                    <a:lstStyle/>
                    <a:p>
                      <a:pPr algn="ctr">
                        <a:lnSpc>
                          <a:spcPct val="150000"/>
                        </a:lnSpc>
                      </a:pPr>
                      <a:r>
                        <a:rPr lang="zh-CN" sz="1600" dirty="0">
                          <a:effectLst/>
                        </a:rPr>
                        <a:t>0</a:t>
                      </a:r>
                      <a:endParaRPr lang="zh-CN" sz="1600" dirty="0">
                        <a:effectLst/>
                        <a:latin typeface="Arial" panose="020B0604020202020204" pitchFamily="34" charset="0"/>
                        <a:ea typeface="Arial" panose="020B0604020202020204" pitchFamily="34" charset="0"/>
                      </a:endParaRPr>
                    </a:p>
                  </a:txBody>
                  <a:tcPr marL="5131" marR="5131" marT="0" marB="0" anchor="b"/>
                </a:tc>
                <a:tc>
                  <a:txBody>
                    <a:bodyPr/>
                    <a:lstStyle/>
                    <a:p>
                      <a:pPr indent="114300" algn="ctr">
                        <a:lnSpc>
                          <a:spcPct val="150000"/>
                        </a:lnSpc>
                      </a:pPr>
                      <a:r>
                        <a:rPr lang="en-US" altLang="zh-CN" sz="1600" dirty="0">
                          <a:effectLst/>
                        </a:rPr>
                        <a:t> </a:t>
                      </a:r>
                      <a:r>
                        <a:rPr lang="zh-CN" sz="1600" dirty="0">
                          <a:effectLst/>
                        </a:rPr>
                        <a:t>3</a:t>
                      </a:r>
                      <a:endParaRPr lang="zh-CN" sz="1600" dirty="0">
                        <a:effectLst/>
                        <a:latin typeface="Arial" panose="020B0604020202020204" pitchFamily="34" charset="0"/>
                        <a:ea typeface="Arial" panose="020B0604020202020204" pitchFamily="34" charset="0"/>
                      </a:endParaRPr>
                    </a:p>
                  </a:txBody>
                  <a:tcPr marL="5131" marR="5131" marT="0" marB="0" anchor="ctr"/>
                </a:tc>
                <a:tc>
                  <a:txBody>
                    <a:bodyPr/>
                    <a:lstStyle/>
                    <a:p>
                      <a:pPr indent="114300" algn="ctr">
                        <a:lnSpc>
                          <a:spcPct val="150000"/>
                        </a:lnSpc>
                      </a:pPr>
                      <a:r>
                        <a:rPr lang="en-US" altLang="zh-CN" sz="1600" dirty="0">
                          <a:effectLst/>
                        </a:rPr>
                        <a:t>   </a:t>
                      </a:r>
                      <a:r>
                        <a:rPr lang="zh-CN" sz="1600" dirty="0">
                          <a:effectLst/>
                        </a:rPr>
                        <a:t>4</a:t>
                      </a:r>
                      <a:endParaRPr lang="zh-CN" sz="1600" dirty="0">
                        <a:effectLst/>
                        <a:latin typeface="Arial" panose="020B0604020202020204" pitchFamily="34" charset="0"/>
                        <a:ea typeface="Arial" panose="020B0604020202020204" pitchFamily="34" charset="0"/>
                      </a:endParaRPr>
                    </a:p>
                  </a:txBody>
                  <a:tcPr marL="5131" marR="5131" marT="0" marB="0" anchor="ctr"/>
                </a:tc>
                <a:tc>
                  <a:txBody>
                    <a:bodyPr/>
                    <a:lstStyle/>
                    <a:p>
                      <a:pPr indent="139700" algn="ctr">
                        <a:lnSpc>
                          <a:spcPct val="150000"/>
                        </a:lnSpc>
                      </a:pPr>
                      <a:r>
                        <a:rPr lang="zh-CN" sz="1600">
                          <a:effectLst/>
                        </a:rPr>
                        <a:t>8</a:t>
                      </a:r>
                      <a:endParaRPr lang="zh-CN" sz="1600">
                        <a:effectLst/>
                        <a:latin typeface="Arial" panose="020B0604020202020204" pitchFamily="34" charset="0"/>
                        <a:ea typeface="Arial" panose="020B0604020202020204" pitchFamily="34" charset="0"/>
                      </a:endParaRPr>
                    </a:p>
                  </a:txBody>
                  <a:tcPr marL="5131" marR="5131" marT="0" marB="0" anchor="b"/>
                </a:tc>
                <a:tc>
                  <a:txBody>
                    <a:bodyPr/>
                    <a:lstStyle/>
                    <a:p>
                      <a:pPr indent="165100" algn="ctr">
                        <a:lnSpc>
                          <a:spcPct val="150000"/>
                        </a:lnSpc>
                      </a:pPr>
                      <a:r>
                        <a:rPr lang="zh-CN" sz="1600" dirty="0">
                          <a:effectLst/>
                        </a:rPr>
                        <a:t>10</a:t>
                      </a:r>
                      <a:endParaRPr lang="zh-CN" sz="1600" dirty="0">
                        <a:effectLst/>
                        <a:latin typeface="Arial" panose="020B0604020202020204" pitchFamily="34" charset="0"/>
                        <a:ea typeface="Arial" panose="020B0604020202020204" pitchFamily="34" charset="0"/>
                      </a:endParaRPr>
                    </a:p>
                  </a:txBody>
                  <a:tcPr marL="5131" marR="5131" marT="0" marB="0" anchor="b"/>
                </a:tc>
                <a:tc>
                  <a:txBody>
                    <a:bodyPr/>
                    <a:lstStyle/>
                    <a:p>
                      <a:pPr indent="165100" algn="ctr">
                        <a:lnSpc>
                          <a:spcPct val="150000"/>
                        </a:lnSpc>
                      </a:pPr>
                      <a:r>
                        <a:rPr lang="en-US" sz="1600" dirty="0">
                          <a:effectLst/>
                        </a:rPr>
                        <a:t>15-20</a:t>
                      </a:r>
                      <a:endParaRPr lang="zh-CN" sz="1600" dirty="0">
                        <a:effectLst/>
                        <a:latin typeface="Arial" panose="020B0604020202020204" pitchFamily="34" charset="0"/>
                        <a:ea typeface="Arial" panose="020B0604020202020204" pitchFamily="34" charset="0"/>
                      </a:endParaRPr>
                    </a:p>
                  </a:txBody>
                  <a:tcPr marL="5131" marR="5131" marT="0" marB="0" anchor="ctr"/>
                </a:tc>
              </a:tr>
              <a:tr h="410498">
                <a:tc>
                  <a:txBody>
                    <a:bodyPr/>
                    <a:lstStyle/>
                    <a:p>
                      <a:pPr algn="ctr">
                        <a:lnSpc>
                          <a:spcPct val="150000"/>
                        </a:lnSpc>
                      </a:pPr>
                      <a:r>
                        <a:rPr lang="en-US" sz="1600" dirty="0">
                          <a:effectLst/>
                        </a:rPr>
                        <a:t>P1</a:t>
                      </a:r>
                      <a:endParaRPr lang="zh-CN" sz="1600" dirty="0">
                        <a:effectLst/>
                        <a:latin typeface="Arial" panose="020B0604020202020204" pitchFamily="34" charset="0"/>
                        <a:ea typeface="Arial" panose="020B0604020202020204" pitchFamily="34" charset="0"/>
                      </a:endParaRPr>
                    </a:p>
                  </a:txBody>
                  <a:tcPr marL="5131" marR="5131" marT="0" marB="0" anchor="b"/>
                </a:tc>
                <a:tc>
                  <a:txBody>
                    <a:bodyPr/>
                    <a:lstStyle/>
                    <a:p>
                      <a:pPr indent="114300" algn="ctr">
                        <a:lnSpc>
                          <a:spcPct val="150000"/>
                        </a:lnSpc>
                      </a:pPr>
                      <a:r>
                        <a:rPr lang="en-US" sz="1600" dirty="0">
                          <a:effectLst/>
                        </a:rPr>
                        <a:t>P2</a:t>
                      </a:r>
                      <a:endParaRPr lang="zh-CN" sz="1600" dirty="0">
                        <a:effectLst/>
                        <a:latin typeface="Arial" panose="020B0604020202020204" pitchFamily="34" charset="0"/>
                        <a:ea typeface="Arial" panose="020B0604020202020204" pitchFamily="34" charset="0"/>
                      </a:endParaRPr>
                    </a:p>
                  </a:txBody>
                  <a:tcPr marL="5131" marR="5131" marT="0" marB="0" anchor="b"/>
                </a:tc>
                <a:tc>
                  <a:txBody>
                    <a:bodyPr/>
                    <a:lstStyle/>
                    <a:p>
                      <a:pPr indent="114300" algn="ctr">
                        <a:lnSpc>
                          <a:spcPct val="150000"/>
                        </a:lnSpc>
                      </a:pPr>
                      <a:r>
                        <a:rPr lang="en-US" sz="1600">
                          <a:effectLst/>
                        </a:rPr>
                        <a:t>P3</a:t>
                      </a:r>
                      <a:endParaRPr lang="zh-CN" sz="1600">
                        <a:effectLst/>
                        <a:latin typeface="Arial" panose="020B0604020202020204" pitchFamily="34" charset="0"/>
                        <a:ea typeface="Arial" panose="020B0604020202020204" pitchFamily="34" charset="0"/>
                      </a:endParaRPr>
                    </a:p>
                  </a:txBody>
                  <a:tcPr marL="5131" marR="5131" marT="0" marB="0" anchor="b"/>
                </a:tc>
                <a:tc>
                  <a:txBody>
                    <a:bodyPr/>
                    <a:lstStyle/>
                    <a:p>
                      <a:pPr indent="139700" algn="ctr">
                        <a:lnSpc>
                          <a:spcPct val="150000"/>
                        </a:lnSpc>
                      </a:pPr>
                      <a:r>
                        <a:rPr lang="en-US" sz="1600">
                          <a:effectLst/>
                        </a:rPr>
                        <a:t>P5</a:t>
                      </a:r>
                      <a:endParaRPr lang="zh-CN" sz="1600">
                        <a:effectLst/>
                        <a:latin typeface="Arial" panose="020B0604020202020204" pitchFamily="34" charset="0"/>
                        <a:ea typeface="Arial" panose="020B0604020202020204" pitchFamily="34" charset="0"/>
                      </a:endParaRPr>
                    </a:p>
                  </a:txBody>
                  <a:tcPr marL="5131" marR="5131" marT="0" marB="0" anchor="b"/>
                </a:tc>
                <a:tc>
                  <a:txBody>
                    <a:bodyPr/>
                    <a:lstStyle/>
                    <a:p>
                      <a:pPr indent="165100" algn="ctr">
                        <a:lnSpc>
                          <a:spcPct val="150000"/>
                        </a:lnSpc>
                      </a:pPr>
                      <a:r>
                        <a:rPr lang="en-US" sz="1600" dirty="0">
                          <a:effectLst/>
                        </a:rPr>
                        <a:t>P2</a:t>
                      </a:r>
                      <a:endParaRPr lang="zh-CN" sz="1600" dirty="0">
                        <a:effectLst/>
                        <a:latin typeface="Arial" panose="020B0604020202020204" pitchFamily="34" charset="0"/>
                        <a:ea typeface="Arial" panose="020B0604020202020204" pitchFamily="34" charset="0"/>
                      </a:endParaRPr>
                    </a:p>
                  </a:txBody>
                  <a:tcPr marL="5131" marR="5131" marT="0" marB="0" anchor="b"/>
                </a:tc>
                <a:tc>
                  <a:txBody>
                    <a:bodyPr/>
                    <a:lstStyle/>
                    <a:p>
                      <a:pPr indent="165100" algn="ctr">
                        <a:lnSpc>
                          <a:spcPct val="150000"/>
                        </a:lnSpc>
                      </a:pPr>
                      <a:r>
                        <a:rPr lang="en-US" sz="1600" dirty="0">
                          <a:effectLst/>
                        </a:rPr>
                        <a:t>P4</a:t>
                      </a:r>
                      <a:endParaRPr lang="zh-CN" sz="1600" dirty="0">
                        <a:effectLst/>
                        <a:latin typeface="Arial" panose="020B0604020202020204" pitchFamily="34" charset="0"/>
                        <a:ea typeface="Arial" panose="020B0604020202020204" pitchFamily="34" charset="0"/>
                      </a:endParaRPr>
                    </a:p>
                  </a:txBody>
                  <a:tcPr marL="5131" marR="5131" marT="0" marB="0" anchor="b"/>
                </a:tc>
              </a:tr>
            </a:tbl>
          </a:graphicData>
        </a:graphic>
      </p:graphicFrame>
      <p:sp>
        <p:nvSpPr>
          <p:cNvPr id="8" name="Rectangle 1"/>
          <p:cNvSpPr>
            <a:spLocks noChangeArrowheads="1"/>
          </p:cNvSpPr>
          <p:nvPr/>
        </p:nvSpPr>
        <p:spPr bwMode="auto">
          <a:xfrm>
            <a:off x="628650" y="1221454"/>
            <a:ext cx="5195653"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1143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14300" algn="l" defTabSz="914400" rtl="0" eaLnBrk="0" fontAlgn="base" latinLnBrk="0" hangingPunct="0">
              <a:lnSpc>
                <a:spcPct val="100000"/>
              </a:lnSpc>
              <a:spcBef>
                <a:spcPct val="0"/>
              </a:spcBef>
              <a:spcAft>
                <a:spcPct val="0"/>
              </a:spcAft>
              <a:buClrTx/>
              <a:buSzTx/>
              <a:buFontTx/>
              <a:buNone/>
            </a:pPr>
            <a:r>
              <a:rPr kumimoji="0" lang="zh-CN"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(5)</a:t>
            </a:r>
            <a:r>
              <a:rPr kumimoji="0" lang="zh-CN" altLang="zh-CN"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抢占短进程优先调度算法</a:t>
            </a:r>
            <a:endParaRPr kumimoji="0" lang="zh-CN" altLang="zh-CN"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11430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平均周转时间</a:t>
            </a:r>
            <a:r>
              <a:rPr kumimoji="0" lang="zh-CN"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=(3+18+</a:t>
            </a:r>
            <a:r>
              <a:rPr kumimoji="0" lang="en-US"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4</a:t>
            </a:r>
            <a:r>
              <a:rPr kumimoji="0" lang="zh-CN"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+9+2)/5 = </a:t>
            </a:r>
            <a:r>
              <a:rPr kumimoji="0" lang="en-US"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36</a:t>
            </a:r>
            <a:r>
              <a:rPr kumimoji="0" lang="zh-CN"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/5 = </a:t>
            </a:r>
            <a:r>
              <a:rPr kumimoji="0" lang="en-US" altLang="zh-CN" b="1" i="0" u="none" strike="noStrike" cap="none" normalizeH="0" baseline="0">
                <a:ln>
                  <a:noFill/>
                </a:ln>
                <a:solidFill>
                  <a:srgbClr val="000000"/>
                </a:solidFill>
                <a:effectLst/>
                <a:latin typeface="仿宋" panose="02010609060101010101" pitchFamily="49" charset="-122"/>
                <a:ea typeface="仿宋" panose="02010609060101010101" pitchFamily="49" charset="-122"/>
              </a:rPr>
              <a:t>7.2 </a:t>
            </a:r>
            <a:endParaRPr kumimoji="0" lang="en-US"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endParaRPr>
          </a:p>
          <a:p>
            <a:pPr marL="0" marR="0" lvl="0" indent="11430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 </a:t>
            </a:r>
            <a:endParaRPr kumimoji="0" lang="en-US" altLang="zh-CN"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sp>
        <p:nvSpPr>
          <p:cNvPr id="12" name="文本框 11"/>
          <p:cNvSpPr txBox="1"/>
          <p:nvPr/>
        </p:nvSpPr>
        <p:spPr>
          <a:xfrm>
            <a:off x="723900" y="4667406"/>
            <a:ext cx="4572000" cy="369332"/>
          </a:xfrm>
          <a:prstGeom prst="rect">
            <a:avLst/>
          </a:prstGeom>
          <a:noFill/>
        </p:spPr>
        <p:txBody>
          <a:bodyPr wrap="square">
            <a:spAutoFit/>
          </a:bodyPr>
          <a:lstStyle/>
          <a:p>
            <a:pPr marL="0" marR="0" lvl="0" indent="114300" algn="l" defTabSz="914400" rtl="0" eaLnBrk="0" fontAlgn="base" latinLnBrk="0" hangingPunct="0">
              <a:lnSpc>
                <a:spcPct val="100000"/>
              </a:lnSpc>
              <a:spcBef>
                <a:spcPct val="0"/>
              </a:spcBef>
              <a:spcAft>
                <a:spcPct val="0"/>
              </a:spcAft>
              <a:buClrTx/>
              <a:buSzTx/>
              <a:buFontTx/>
              <a:buNone/>
            </a:pPr>
            <a:r>
              <a:rPr kumimoji="0" lang="zh-CN" altLang="zh-CN" b="1" i="0" u="none" strike="noStrike" cap="none" normalizeH="0" baseline="0" dirty="0">
                <a:ln>
                  <a:noFill/>
                </a:ln>
                <a:solidFill>
                  <a:srgbClr val="000000"/>
                </a:solidFill>
                <a:effectLst/>
                <a:latin typeface="仿宋" panose="02010609060101010101" pitchFamily="49" charset="-122"/>
                <a:ea typeface="仿宋" panose="02010609060101010101" pitchFamily="49" charset="-122"/>
              </a:rPr>
              <a:t>进程调度顺序:</a:t>
            </a:r>
            <a:endParaRPr kumimoji="0" lang="zh-CN" altLang="zh-CN" b="1"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6056"/>
            <a:ext cx="5701478" cy="507831"/>
          </a:xfrm>
        </p:spPr>
        <p:txBody>
          <a:bodyPr/>
          <a:lstStyle/>
          <a:p>
            <a:r>
              <a:rPr lang="zh-CN" altLang="en-US" dirty="0"/>
              <a:t>思考题</a:t>
            </a:r>
            <a:r>
              <a:rPr lang="en-US" altLang="zh-CN" dirty="0"/>
              <a:t>2</a:t>
            </a:r>
            <a:endParaRPr lang="zh-CN" altLang="en-US" dirty="0"/>
          </a:p>
        </p:txBody>
      </p:sp>
      <p:graphicFrame>
        <p:nvGraphicFramePr>
          <p:cNvPr id="4" name="表格 3"/>
          <p:cNvGraphicFramePr>
            <a:graphicFrameLocks noGrp="1"/>
          </p:cNvGraphicFramePr>
          <p:nvPr/>
        </p:nvGraphicFramePr>
        <p:xfrm>
          <a:off x="742950" y="2338103"/>
          <a:ext cx="7886700" cy="2274715"/>
        </p:xfrm>
        <a:graphic>
          <a:graphicData uri="http://schemas.openxmlformats.org/drawingml/2006/table">
            <a:tbl>
              <a:tblPr firstRow="1" firstCol="1" bandRow="1">
                <a:tableStyleId>{5C22544A-7EE6-4342-B048-85BDC9FD1C3A}</a:tableStyleId>
              </a:tblPr>
              <a:tblGrid>
                <a:gridCol w="1076015"/>
                <a:gridCol w="1956391"/>
                <a:gridCol w="3442025"/>
                <a:gridCol w="1412269"/>
              </a:tblGrid>
              <a:tr h="421847">
                <a:tc>
                  <a:txBody>
                    <a:bodyPr/>
                    <a:lstStyle/>
                    <a:p>
                      <a:pPr>
                        <a:lnSpc>
                          <a:spcPct val="150000"/>
                        </a:lnSpc>
                        <a:spcBef>
                          <a:spcPts val="600"/>
                        </a:spcBef>
                      </a:pPr>
                      <a:r>
                        <a:rPr lang="zh-CN" sz="1700" dirty="0">
                          <a:effectLst/>
                        </a:rPr>
                        <a:t>作业名</a:t>
                      </a:r>
                      <a:endParaRPr lang="zh-CN" sz="1700" dirty="0">
                        <a:effectLst/>
                        <a:latin typeface="Arial" panose="020B0604020202020204" pitchFamily="34" charset="0"/>
                        <a:ea typeface="Arial" panose="020B0604020202020204" pitchFamily="34" charset="0"/>
                      </a:endParaRPr>
                    </a:p>
                  </a:txBody>
                  <a:tcPr marL="6114" marR="6114" marT="0" marB="0"/>
                </a:tc>
                <a:tc>
                  <a:txBody>
                    <a:bodyPr/>
                    <a:lstStyle/>
                    <a:p>
                      <a:pPr indent="342900">
                        <a:lnSpc>
                          <a:spcPct val="150000"/>
                        </a:lnSpc>
                        <a:spcBef>
                          <a:spcPts val="400"/>
                        </a:spcBef>
                      </a:pPr>
                      <a:r>
                        <a:rPr lang="zh-CN" sz="1700">
                          <a:effectLst/>
                        </a:rPr>
                        <a:t>到达时间</a:t>
                      </a:r>
                      <a:endParaRPr lang="zh-CN" sz="1700">
                        <a:effectLst/>
                        <a:latin typeface="Arial" panose="020B0604020202020204" pitchFamily="34" charset="0"/>
                        <a:ea typeface="Arial" panose="020B0604020202020204" pitchFamily="34" charset="0"/>
                      </a:endParaRPr>
                    </a:p>
                  </a:txBody>
                  <a:tcPr marL="6114" marR="6114" marT="0" marB="0"/>
                </a:tc>
                <a:tc>
                  <a:txBody>
                    <a:bodyPr/>
                    <a:lstStyle/>
                    <a:p>
                      <a:pPr algn="ctr">
                        <a:lnSpc>
                          <a:spcPct val="150000"/>
                        </a:lnSpc>
                      </a:pPr>
                      <a:r>
                        <a:rPr lang="zh-CN" sz="1700">
                          <a:effectLst/>
                        </a:rPr>
                        <a:t>估计运行时间（分）</a:t>
                      </a:r>
                      <a:endParaRPr lang="zh-CN" sz="1700">
                        <a:effectLst/>
                        <a:latin typeface="Arial" panose="020B0604020202020204" pitchFamily="34" charset="0"/>
                        <a:ea typeface="Arial" panose="020B0604020202020204" pitchFamily="34" charset="0"/>
                      </a:endParaRPr>
                    </a:p>
                  </a:txBody>
                  <a:tcPr marL="6114" marR="6114" marT="0" marB="0"/>
                </a:tc>
                <a:tc>
                  <a:txBody>
                    <a:bodyPr/>
                    <a:lstStyle/>
                    <a:p>
                      <a:pPr indent="635000">
                        <a:lnSpc>
                          <a:spcPct val="150000"/>
                        </a:lnSpc>
                        <a:spcBef>
                          <a:spcPts val="600"/>
                        </a:spcBef>
                      </a:pPr>
                      <a:r>
                        <a:rPr lang="zh-CN" sz="1700" dirty="0">
                          <a:effectLst/>
                        </a:rPr>
                        <a:t>优先数</a:t>
                      </a:r>
                      <a:endParaRPr lang="zh-CN" sz="1700" dirty="0">
                        <a:effectLst/>
                        <a:latin typeface="Arial" panose="020B0604020202020204" pitchFamily="34" charset="0"/>
                        <a:ea typeface="Arial" panose="020B0604020202020204" pitchFamily="34" charset="0"/>
                      </a:endParaRPr>
                    </a:p>
                  </a:txBody>
                  <a:tcPr marL="6114" marR="6114" marT="0" marB="0"/>
                </a:tc>
              </a:tr>
              <a:tr h="446302">
                <a:tc>
                  <a:txBody>
                    <a:bodyPr/>
                    <a:lstStyle/>
                    <a:p>
                      <a:pPr algn="ctr">
                        <a:lnSpc>
                          <a:spcPct val="150000"/>
                        </a:lnSpc>
                      </a:pPr>
                      <a:r>
                        <a:rPr lang="en-US" sz="2100" dirty="0">
                          <a:effectLst/>
                        </a:rPr>
                        <a:t>A</a:t>
                      </a:r>
                      <a:endParaRPr lang="zh-CN" sz="1700" dirty="0">
                        <a:effectLst/>
                        <a:latin typeface="Arial" panose="020B0604020202020204" pitchFamily="34" charset="0"/>
                        <a:ea typeface="Arial" panose="020B0604020202020204" pitchFamily="34" charset="0"/>
                      </a:endParaRPr>
                    </a:p>
                  </a:txBody>
                  <a:tcPr marL="6114" marR="6114" marT="0" marB="0" anchor="ctr"/>
                </a:tc>
                <a:tc>
                  <a:txBody>
                    <a:bodyPr/>
                    <a:lstStyle/>
                    <a:p>
                      <a:pPr indent="342900" algn="ctr">
                        <a:lnSpc>
                          <a:spcPct val="150000"/>
                        </a:lnSpc>
                      </a:pPr>
                      <a:r>
                        <a:rPr lang="zh-CN" sz="2100" dirty="0">
                          <a:effectLst/>
                        </a:rPr>
                        <a:t>10:00</a:t>
                      </a:r>
                      <a:endParaRPr lang="zh-CN" sz="1700" dirty="0">
                        <a:effectLst/>
                        <a:latin typeface="Arial" panose="020B0604020202020204" pitchFamily="34" charset="0"/>
                        <a:ea typeface="Arial" panose="020B0604020202020204" pitchFamily="34" charset="0"/>
                      </a:endParaRPr>
                    </a:p>
                  </a:txBody>
                  <a:tcPr marL="6114" marR="6114" marT="0" marB="0" anchor="ctr"/>
                </a:tc>
                <a:tc>
                  <a:txBody>
                    <a:bodyPr/>
                    <a:lstStyle/>
                    <a:p>
                      <a:pPr marL="850900" algn="ctr">
                        <a:lnSpc>
                          <a:spcPct val="150000"/>
                        </a:lnSpc>
                      </a:pPr>
                      <a:r>
                        <a:rPr lang="en-US" altLang="zh-CN" sz="2100" dirty="0">
                          <a:effectLst/>
                        </a:rPr>
                        <a:t>4</a:t>
                      </a:r>
                      <a:r>
                        <a:rPr lang="zh-CN" sz="2100" dirty="0">
                          <a:effectLst/>
                        </a:rPr>
                        <a:t>0</a:t>
                      </a:r>
                      <a:endParaRPr lang="zh-CN" sz="1700" dirty="0">
                        <a:effectLst/>
                        <a:latin typeface="Arial" panose="020B0604020202020204" pitchFamily="34" charset="0"/>
                        <a:ea typeface="Arial" panose="020B0604020202020204" pitchFamily="34" charset="0"/>
                      </a:endParaRPr>
                    </a:p>
                  </a:txBody>
                  <a:tcPr marL="6114" marR="6114" marT="0" marB="0" anchor="ctr"/>
                </a:tc>
                <a:tc>
                  <a:txBody>
                    <a:bodyPr/>
                    <a:lstStyle/>
                    <a:p>
                      <a:pPr indent="635000">
                        <a:lnSpc>
                          <a:spcPct val="150000"/>
                        </a:lnSpc>
                      </a:pPr>
                      <a:r>
                        <a:rPr lang="zh-CN" sz="2100" dirty="0">
                          <a:effectLst/>
                        </a:rPr>
                        <a:t>5</a:t>
                      </a:r>
                      <a:endParaRPr lang="zh-CN" sz="1700" dirty="0">
                        <a:effectLst/>
                        <a:latin typeface="Arial" panose="020B0604020202020204" pitchFamily="34" charset="0"/>
                        <a:ea typeface="Arial" panose="020B0604020202020204" pitchFamily="34" charset="0"/>
                      </a:endParaRPr>
                    </a:p>
                  </a:txBody>
                  <a:tcPr marL="6114" marR="6114" marT="0" marB="0" anchor="ctr"/>
                </a:tc>
              </a:tr>
              <a:tr h="427960">
                <a:tc>
                  <a:txBody>
                    <a:bodyPr/>
                    <a:lstStyle/>
                    <a:p>
                      <a:pPr algn="ctr">
                        <a:lnSpc>
                          <a:spcPct val="150000"/>
                        </a:lnSpc>
                      </a:pPr>
                      <a:r>
                        <a:rPr lang="en-US" sz="2100">
                          <a:effectLst/>
                        </a:rPr>
                        <a:t>B</a:t>
                      </a:r>
                      <a:endParaRPr lang="zh-CN" sz="1700">
                        <a:effectLst/>
                        <a:latin typeface="Arial" panose="020B0604020202020204" pitchFamily="34" charset="0"/>
                        <a:ea typeface="Arial" panose="020B0604020202020204" pitchFamily="34" charset="0"/>
                      </a:endParaRPr>
                    </a:p>
                  </a:txBody>
                  <a:tcPr marL="6114" marR="6114" marT="0" marB="0" anchor="ctr"/>
                </a:tc>
                <a:tc>
                  <a:txBody>
                    <a:bodyPr/>
                    <a:lstStyle/>
                    <a:p>
                      <a:pPr indent="342900" algn="ctr">
                        <a:lnSpc>
                          <a:spcPct val="150000"/>
                        </a:lnSpc>
                      </a:pPr>
                      <a:r>
                        <a:rPr lang="zh-CN" sz="2100">
                          <a:effectLst/>
                        </a:rPr>
                        <a:t>10:20</a:t>
                      </a:r>
                      <a:endParaRPr lang="zh-CN" sz="1700">
                        <a:effectLst/>
                        <a:latin typeface="Arial" panose="020B0604020202020204" pitchFamily="34" charset="0"/>
                        <a:ea typeface="Arial" panose="020B0604020202020204" pitchFamily="34" charset="0"/>
                      </a:endParaRPr>
                    </a:p>
                  </a:txBody>
                  <a:tcPr marL="6114" marR="6114" marT="0" marB="0" anchor="ctr"/>
                </a:tc>
                <a:tc>
                  <a:txBody>
                    <a:bodyPr/>
                    <a:lstStyle/>
                    <a:p>
                      <a:pPr marL="850900" algn="ctr">
                        <a:lnSpc>
                          <a:spcPct val="150000"/>
                        </a:lnSpc>
                      </a:pPr>
                      <a:r>
                        <a:rPr lang="en-US" altLang="zh-CN" sz="2100" dirty="0">
                          <a:effectLst/>
                        </a:rPr>
                        <a:t>3</a:t>
                      </a:r>
                      <a:r>
                        <a:rPr lang="zh-CN" sz="2100" dirty="0">
                          <a:effectLst/>
                        </a:rPr>
                        <a:t>0</a:t>
                      </a:r>
                      <a:endParaRPr lang="zh-CN" sz="1700" dirty="0">
                        <a:effectLst/>
                        <a:latin typeface="Arial" panose="020B0604020202020204" pitchFamily="34" charset="0"/>
                        <a:ea typeface="Arial" panose="020B0604020202020204" pitchFamily="34" charset="0"/>
                      </a:endParaRPr>
                    </a:p>
                  </a:txBody>
                  <a:tcPr marL="6114" marR="6114" marT="0" marB="0" anchor="b"/>
                </a:tc>
                <a:tc>
                  <a:txBody>
                    <a:bodyPr/>
                    <a:lstStyle/>
                    <a:p>
                      <a:pPr indent="635000">
                        <a:lnSpc>
                          <a:spcPct val="150000"/>
                        </a:lnSpc>
                      </a:pPr>
                      <a:r>
                        <a:rPr lang="en-US" altLang="zh-CN" sz="2100" dirty="0">
                          <a:effectLst/>
                        </a:rPr>
                        <a:t>3</a:t>
                      </a:r>
                      <a:endParaRPr lang="zh-CN" sz="1700" dirty="0">
                        <a:effectLst/>
                        <a:latin typeface="Arial" panose="020B0604020202020204" pitchFamily="34" charset="0"/>
                        <a:ea typeface="Arial" panose="020B0604020202020204" pitchFamily="34" charset="0"/>
                      </a:endParaRPr>
                    </a:p>
                  </a:txBody>
                  <a:tcPr marL="6114" marR="6114" marT="0" marB="0" anchor="ctr"/>
                </a:tc>
              </a:tr>
              <a:tr h="482984">
                <a:tc>
                  <a:txBody>
                    <a:bodyPr/>
                    <a:lstStyle/>
                    <a:p>
                      <a:pPr algn="ctr">
                        <a:lnSpc>
                          <a:spcPct val="150000"/>
                        </a:lnSpc>
                      </a:pPr>
                      <a:r>
                        <a:rPr lang="en-US" sz="2100">
                          <a:effectLst/>
                        </a:rPr>
                        <a:t>C</a:t>
                      </a:r>
                      <a:endParaRPr lang="zh-CN" sz="1700">
                        <a:effectLst/>
                        <a:latin typeface="Arial" panose="020B0604020202020204" pitchFamily="34" charset="0"/>
                        <a:ea typeface="Arial" panose="020B0604020202020204" pitchFamily="34" charset="0"/>
                      </a:endParaRPr>
                    </a:p>
                  </a:txBody>
                  <a:tcPr marL="6114" marR="6114" marT="0" marB="0"/>
                </a:tc>
                <a:tc>
                  <a:txBody>
                    <a:bodyPr/>
                    <a:lstStyle/>
                    <a:p>
                      <a:pPr indent="342900" algn="ctr">
                        <a:lnSpc>
                          <a:spcPct val="150000"/>
                        </a:lnSpc>
                        <a:spcBef>
                          <a:spcPts val="800"/>
                        </a:spcBef>
                      </a:pPr>
                      <a:r>
                        <a:rPr lang="zh-CN" sz="2100" dirty="0">
                          <a:effectLst/>
                        </a:rPr>
                        <a:t>10:</a:t>
                      </a:r>
                      <a:r>
                        <a:rPr lang="en-US" altLang="zh-CN" sz="2100" dirty="0">
                          <a:effectLst/>
                        </a:rPr>
                        <a:t>3</a:t>
                      </a:r>
                      <a:r>
                        <a:rPr lang="zh-CN" sz="2100" dirty="0">
                          <a:effectLst/>
                        </a:rPr>
                        <a:t>0</a:t>
                      </a:r>
                      <a:endParaRPr lang="zh-CN" sz="1700" dirty="0">
                        <a:effectLst/>
                        <a:latin typeface="Arial" panose="020B0604020202020204" pitchFamily="34" charset="0"/>
                        <a:ea typeface="Arial" panose="020B0604020202020204" pitchFamily="34" charset="0"/>
                      </a:endParaRPr>
                    </a:p>
                  </a:txBody>
                  <a:tcPr marL="6114" marR="6114" marT="0" marB="0"/>
                </a:tc>
                <a:tc>
                  <a:txBody>
                    <a:bodyPr/>
                    <a:lstStyle/>
                    <a:p>
                      <a:pPr marL="850900" algn="ctr">
                        <a:lnSpc>
                          <a:spcPct val="150000"/>
                        </a:lnSpc>
                      </a:pPr>
                      <a:r>
                        <a:rPr lang="en-US" altLang="zh-CN" sz="2100" dirty="0">
                          <a:effectLst/>
                        </a:rPr>
                        <a:t>5</a:t>
                      </a:r>
                      <a:r>
                        <a:rPr lang="zh-CN" sz="2100" dirty="0">
                          <a:effectLst/>
                        </a:rPr>
                        <a:t>0</a:t>
                      </a:r>
                      <a:endParaRPr lang="zh-CN" sz="1700" dirty="0">
                        <a:effectLst/>
                        <a:latin typeface="Arial" panose="020B0604020202020204" pitchFamily="34" charset="0"/>
                        <a:ea typeface="Arial" panose="020B0604020202020204" pitchFamily="34" charset="0"/>
                      </a:endParaRPr>
                    </a:p>
                  </a:txBody>
                  <a:tcPr marL="6114" marR="6114" marT="0" marB="0"/>
                </a:tc>
                <a:tc>
                  <a:txBody>
                    <a:bodyPr/>
                    <a:lstStyle/>
                    <a:p>
                      <a:pPr algn="ctr">
                        <a:lnSpc>
                          <a:spcPct val="150000"/>
                        </a:lnSpc>
                        <a:spcBef>
                          <a:spcPts val="800"/>
                        </a:spcBef>
                      </a:pPr>
                      <a:r>
                        <a:rPr lang="en-US" altLang="zh-CN" sz="2100" dirty="0">
                          <a:effectLst/>
                        </a:rPr>
                        <a:t>4</a:t>
                      </a:r>
                      <a:endParaRPr lang="zh-CN" sz="1700" dirty="0">
                        <a:effectLst/>
                        <a:latin typeface="Arial" panose="020B0604020202020204" pitchFamily="34" charset="0"/>
                        <a:ea typeface="Arial" panose="020B0604020202020204" pitchFamily="34" charset="0"/>
                      </a:endParaRPr>
                    </a:p>
                  </a:txBody>
                  <a:tcPr marL="6114" marR="6114" marT="0" marB="0"/>
                </a:tc>
              </a:tr>
              <a:tr h="495211">
                <a:tc>
                  <a:txBody>
                    <a:bodyPr/>
                    <a:lstStyle/>
                    <a:p>
                      <a:pPr algn="ctr">
                        <a:lnSpc>
                          <a:spcPct val="150000"/>
                        </a:lnSpc>
                      </a:pPr>
                      <a:r>
                        <a:rPr lang="en-US" sz="2100">
                          <a:effectLst/>
                        </a:rPr>
                        <a:t>D</a:t>
                      </a:r>
                      <a:endParaRPr lang="zh-CN" sz="1700">
                        <a:effectLst/>
                        <a:latin typeface="Arial" panose="020B0604020202020204" pitchFamily="34" charset="0"/>
                        <a:ea typeface="Arial" panose="020B0604020202020204" pitchFamily="34" charset="0"/>
                      </a:endParaRPr>
                    </a:p>
                  </a:txBody>
                  <a:tcPr marL="6114" marR="6114" marT="0" marB="0" anchor="ctr"/>
                </a:tc>
                <a:tc>
                  <a:txBody>
                    <a:bodyPr/>
                    <a:lstStyle/>
                    <a:p>
                      <a:pPr indent="342900" algn="ctr">
                        <a:lnSpc>
                          <a:spcPct val="150000"/>
                        </a:lnSpc>
                      </a:pPr>
                      <a:r>
                        <a:rPr lang="zh-CN" sz="2100" dirty="0">
                          <a:effectLst/>
                        </a:rPr>
                        <a:t>1</a:t>
                      </a:r>
                      <a:r>
                        <a:rPr lang="en-US" altLang="zh-CN" sz="2100" dirty="0">
                          <a:effectLst/>
                        </a:rPr>
                        <a:t>0</a:t>
                      </a:r>
                      <a:r>
                        <a:rPr lang="zh-CN" sz="2100" dirty="0">
                          <a:effectLst/>
                        </a:rPr>
                        <a:t>:</a:t>
                      </a:r>
                      <a:r>
                        <a:rPr lang="en-US" altLang="zh-CN" sz="2100" dirty="0">
                          <a:effectLst/>
                        </a:rPr>
                        <a:t>5</a:t>
                      </a:r>
                      <a:r>
                        <a:rPr lang="zh-CN" sz="2100" dirty="0">
                          <a:effectLst/>
                        </a:rPr>
                        <a:t>0</a:t>
                      </a:r>
                      <a:endParaRPr lang="zh-CN" sz="1700" dirty="0">
                        <a:effectLst/>
                        <a:latin typeface="Arial" panose="020B0604020202020204" pitchFamily="34" charset="0"/>
                        <a:ea typeface="Arial" panose="020B0604020202020204" pitchFamily="34" charset="0"/>
                      </a:endParaRPr>
                    </a:p>
                  </a:txBody>
                  <a:tcPr marL="6114" marR="6114" marT="0" marB="0" anchor="ctr"/>
                </a:tc>
                <a:tc>
                  <a:txBody>
                    <a:bodyPr/>
                    <a:lstStyle/>
                    <a:p>
                      <a:pPr marL="850900" algn="ctr">
                        <a:lnSpc>
                          <a:spcPct val="150000"/>
                        </a:lnSpc>
                      </a:pPr>
                      <a:r>
                        <a:rPr lang="en-US" altLang="zh-CN" sz="2100" dirty="0">
                          <a:effectLst/>
                        </a:rPr>
                        <a:t>2</a:t>
                      </a:r>
                      <a:r>
                        <a:rPr lang="zh-CN" sz="2100" dirty="0">
                          <a:effectLst/>
                        </a:rPr>
                        <a:t>0</a:t>
                      </a:r>
                      <a:endParaRPr lang="zh-CN" sz="1700" dirty="0">
                        <a:effectLst/>
                        <a:latin typeface="Arial" panose="020B0604020202020204" pitchFamily="34" charset="0"/>
                        <a:ea typeface="Arial" panose="020B0604020202020204" pitchFamily="34" charset="0"/>
                      </a:endParaRPr>
                    </a:p>
                  </a:txBody>
                  <a:tcPr marL="6114" marR="6114" marT="0" marB="0" anchor="b"/>
                </a:tc>
                <a:tc>
                  <a:txBody>
                    <a:bodyPr/>
                    <a:lstStyle/>
                    <a:p>
                      <a:pPr algn="ctr">
                        <a:lnSpc>
                          <a:spcPct val="150000"/>
                        </a:lnSpc>
                      </a:pPr>
                      <a:r>
                        <a:rPr lang="en-US" altLang="zh-CN" sz="2100" dirty="0">
                          <a:effectLst/>
                        </a:rPr>
                        <a:t>6</a:t>
                      </a:r>
                      <a:endParaRPr lang="zh-CN" sz="1700" dirty="0">
                        <a:effectLst/>
                        <a:latin typeface="Arial" panose="020B0604020202020204" pitchFamily="34" charset="0"/>
                        <a:ea typeface="Arial" panose="020B0604020202020204" pitchFamily="34" charset="0"/>
                      </a:endParaRPr>
                    </a:p>
                  </a:txBody>
                  <a:tcPr marL="6114" marR="6114" marT="0" marB="0" anchor="b"/>
                </a:tc>
              </a:tr>
            </a:tbl>
          </a:graphicData>
        </a:graphic>
      </p:graphicFrame>
      <p:sp>
        <p:nvSpPr>
          <p:cNvPr id="5" name="Rectangle 1"/>
          <p:cNvSpPr>
            <a:spLocks noChangeArrowheads="1"/>
          </p:cNvSpPr>
          <p:nvPr/>
        </p:nvSpPr>
        <p:spPr bwMode="auto">
          <a:xfrm>
            <a:off x="0" y="926775"/>
            <a:ext cx="9071714"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3429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dirty="0"/>
              <a:t>       有一个内存中只能装入两道作业的批处理系统，</a:t>
            </a:r>
            <a:r>
              <a:rPr lang="zh-CN" altLang="en-US" b="1" dirty="0"/>
              <a:t>作业调度</a:t>
            </a:r>
            <a:r>
              <a:rPr lang="zh-CN" altLang="en-US" dirty="0"/>
              <a:t>采用短作业优先的</a:t>
            </a:r>
            <a:endParaRPr lang="en-US" altLang="zh-CN" dirty="0"/>
          </a:p>
          <a:p>
            <a:r>
              <a:rPr lang="zh-CN" altLang="en-US" dirty="0"/>
              <a:t>调度算法，</a:t>
            </a:r>
            <a:r>
              <a:rPr lang="zh-CN" altLang="en-US" b="1" dirty="0"/>
              <a:t>进程调度</a:t>
            </a:r>
            <a:r>
              <a:rPr lang="zh-CN" altLang="en-US" dirty="0"/>
              <a:t>采用以优先数为基础的抢占式调度算法。有如表所示</a:t>
            </a:r>
            <a:endParaRPr lang="en-US" altLang="zh-CN" dirty="0"/>
          </a:p>
          <a:p>
            <a:r>
              <a:rPr lang="zh-CN" altLang="en-US" dirty="0"/>
              <a:t>的作业序列，表中所列的优先数是指进程调度的优先数，且优先数越小优先级越高。</a:t>
            </a:r>
            <a:endParaRPr lang="zh-CN" altLang="en-US" dirty="0"/>
          </a:p>
        </p:txBody>
      </p:sp>
      <p:sp>
        <p:nvSpPr>
          <p:cNvPr id="6" name="文本框 5"/>
          <p:cNvSpPr txBox="1"/>
          <p:nvPr/>
        </p:nvSpPr>
        <p:spPr>
          <a:xfrm>
            <a:off x="901700" y="5007895"/>
            <a:ext cx="5473700" cy="646331"/>
          </a:xfrm>
          <a:prstGeom prst="rect">
            <a:avLst/>
          </a:prstGeom>
          <a:noFill/>
        </p:spPr>
        <p:txBody>
          <a:bodyPr wrap="square">
            <a:spAutoFit/>
          </a:bodyPr>
          <a:lstStyle/>
          <a:p>
            <a:r>
              <a:rPr lang="en-US" altLang="zh-CN" b="0" i="0" dirty="0">
                <a:solidFill>
                  <a:srgbClr val="404040"/>
                </a:solidFill>
                <a:effectLst/>
                <a:latin typeface="-apple-system"/>
              </a:rPr>
              <a:t>(1)</a:t>
            </a:r>
            <a:r>
              <a:rPr lang="zh-CN" altLang="en-US" b="0" i="0" dirty="0">
                <a:solidFill>
                  <a:srgbClr val="404040"/>
                </a:solidFill>
                <a:effectLst/>
                <a:latin typeface="-apple-system"/>
              </a:rPr>
              <a:t>列出所有作业进入内存的时刻以及结束的时刻。</a:t>
            </a:r>
            <a:br>
              <a:rPr lang="zh-CN" altLang="en-US" dirty="0"/>
            </a:br>
            <a:r>
              <a:rPr lang="en-US" altLang="zh-CN" b="0" i="0" dirty="0">
                <a:solidFill>
                  <a:srgbClr val="404040"/>
                </a:solidFill>
                <a:effectLst/>
                <a:latin typeface="-apple-system"/>
              </a:rPr>
              <a:t>(2)</a:t>
            </a:r>
            <a:r>
              <a:rPr lang="zh-CN" altLang="en-US" b="0" i="0" dirty="0">
                <a:solidFill>
                  <a:srgbClr val="404040"/>
                </a:solidFill>
                <a:effectLst/>
                <a:latin typeface="-apple-system"/>
              </a:rPr>
              <a:t>计算作业进入内存之后的平均周转时间。</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6056"/>
            <a:ext cx="5701478" cy="507831"/>
          </a:xfrm>
        </p:spPr>
        <p:txBody>
          <a:bodyPr/>
          <a:lstStyle/>
          <a:p>
            <a:r>
              <a:rPr lang="zh-CN" altLang="en-US" dirty="0"/>
              <a:t>参考答案</a:t>
            </a:r>
            <a:endParaRPr lang="zh-CN" altLang="en-US" dirty="0"/>
          </a:p>
        </p:txBody>
      </p:sp>
      <p:sp>
        <p:nvSpPr>
          <p:cNvPr id="5" name="Rectangle 1"/>
          <p:cNvSpPr>
            <a:spLocks noChangeArrowheads="1"/>
          </p:cNvSpPr>
          <p:nvPr/>
        </p:nvSpPr>
        <p:spPr bwMode="auto">
          <a:xfrm>
            <a:off x="0" y="1337785"/>
            <a:ext cx="6647974"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114300" eaLnBrk="0" fontAlgn="base" hangingPunct="0">
              <a:spcBef>
                <a:spcPct val="0"/>
              </a:spcBef>
              <a:spcAft>
                <a:spcPct val="0"/>
              </a:spcAft>
              <a:tabLst>
                <a:tab pos="3257550" algn="l"/>
              </a:tabLst>
              <a:defRPr>
                <a:solidFill>
                  <a:schemeClr val="tx1"/>
                </a:solidFill>
                <a:latin typeface="Arial" panose="020B0604020202020204" pitchFamily="34" charset="0"/>
              </a:defRPr>
            </a:lvl1pPr>
            <a:lvl2pPr eaLnBrk="0" fontAlgn="base" hangingPunct="0">
              <a:spcBef>
                <a:spcPct val="0"/>
              </a:spcBef>
              <a:spcAft>
                <a:spcPct val="0"/>
              </a:spcAft>
              <a:tabLst>
                <a:tab pos="3257550" algn="l"/>
              </a:tabLst>
              <a:defRPr>
                <a:solidFill>
                  <a:schemeClr val="tx1"/>
                </a:solidFill>
                <a:latin typeface="Arial" panose="020B0604020202020204" pitchFamily="34" charset="0"/>
              </a:defRPr>
            </a:lvl2pPr>
            <a:lvl3pPr eaLnBrk="0" fontAlgn="base" hangingPunct="0">
              <a:spcBef>
                <a:spcPct val="0"/>
              </a:spcBef>
              <a:spcAft>
                <a:spcPct val="0"/>
              </a:spcAft>
              <a:tabLst>
                <a:tab pos="3257550" algn="l"/>
              </a:tabLst>
              <a:defRPr>
                <a:solidFill>
                  <a:schemeClr val="tx1"/>
                </a:solidFill>
                <a:latin typeface="Arial" panose="020B0604020202020204" pitchFamily="34" charset="0"/>
              </a:defRPr>
            </a:lvl3pPr>
            <a:lvl4pPr eaLnBrk="0" fontAlgn="base" hangingPunct="0">
              <a:spcBef>
                <a:spcPct val="0"/>
              </a:spcBef>
              <a:spcAft>
                <a:spcPct val="0"/>
              </a:spcAft>
              <a:tabLst>
                <a:tab pos="3257550" algn="l"/>
              </a:tabLst>
              <a:defRPr>
                <a:solidFill>
                  <a:schemeClr val="tx1"/>
                </a:solidFill>
                <a:latin typeface="Arial" panose="020B0604020202020204" pitchFamily="34" charset="0"/>
              </a:defRPr>
            </a:lvl4pPr>
            <a:lvl5pPr eaLnBrk="0" fontAlgn="base" hangingPunct="0">
              <a:spcBef>
                <a:spcPct val="0"/>
              </a:spcBef>
              <a:spcAft>
                <a:spcPct val="0"/>
              </a:spcAft>
              <a:tabLst>
                <a:tab pos="3257550" algn="l"/>
              </a:tabLst>
              <a:defRPr>
                <a:solidFill>
                  <a:schemeClr val="tx1"/>
                </a:solidFill>
                <a:latin typeface="Arial" panose="020B0604020202020204" pitchFamily="34" charset="0"/>
              </a:defRPr>
            </a:lvl5pPr>
            <a:lvl6pPr eaLnBrk="0" fontAlgn="base" hangingPunct="0">
              <a:spcBef>
                <a:spcPct val="0"/>
              </a:spcBef>
              <a:spcAft>
                <a:spcPct val="0"/>
              </a:spcAft>
              <a:tabLst>
                <a:tab pos="3257550" algn="l"/>
              </a:tabLst>
              <a:defRPr>
                <a:solidFill>
                  <a:schemeClr val="tx1"/>
                </a:solidFill>
                <a:latin typeface="Arial" panose="020B0604020202020204" pitchFamily="34" charset="0"/>
              </a:defRPr>
            </a:lvl6pPr>
            <a:lvl7pPr eaLnBrk="0" fontAlgn="base" hangingPunct="0">
              <a:spcBef>
                <a:spcPct val="0"/>
              </a:spcBef>
              <a:spcAft>
                <a:spcPct val="0"/>
              </a:spcAft>
              <a:tabLst>
                <a:tab pos="3257550" algn="l"/>
              </a:tabLst>
              <a:defRPr>
                <a:solidFill>
                  <a:schemeClr val="tx1"/>
                </a:solidFill>
                <a:latin typeface="Arial" panose="020B0604020202020204" pitchFamily="34" charset="0"/>
              </a:defRPr>
            </a:lvl7pPr>
            <a:lvl8pPr eaLnBrk="0" fontAlgn="base" hangingPunct="0">
              <a:spcBef>
                <a:spcPct val="0"/>
              </a:spcBef>
              <a:spcAft>
                <a:spcPct val="0"/>
              </a:spcAft>
              <a:tabLst>
                <a:tab pos="3257550" algn="l"/>
              </a:tabLst>
              <a:defRPr>
                <a:solidFill>
                  <a:schemeClr val="tx1"/>
                </a:solidFill>
                <a:latin typeface="Arial" panose="020B0604020202020204" pitchFamily="34" charset="0"/>
              </a:defRPr>
            </a:lvl8pPr>
            <a:lvl9pPr eaLnBrk="0" fontAlgn="base" hangingPunct="0">
              <a:spcBef>
                <a:spcPct val="0"/>
              </a:spcBef>
              <a:spcAft>
                <a:spcPct val="0"/>
              </a:spcAft>
              <a:tabLst>
                <a:tab pos="3257550" algn="l"/>
              </a:tabLs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None/>
              <a:tabLst>
                <a:tab pos="3257550" algn="l"/>
              </a:tabLst>
            </a:pPr>
            <a:r>
              <a:rPr lang="zh-CN" altLang="en-US" sz="2800" b="0" i="0" dirty="0">
                <a:solidFill>
                  <a:srgbClr val="404040"/>
                </a:solidFill>
                <a:effectLst/>
                <a:latin typeface="-apple-system"/>
              </a:rPr>
              <a:t>根据题意作业的调度和运行情况如图：</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rotWithShape="1">
          <a:blip r:embed="rId1"/>
          <a:srcRect b="12113"/>
          <a:stretch>
            <a:fillRect/>
          </a:stretch>
        </p:blipFill>
        <p:spPr>
          <a:xfrm>
            <a:off x="767955" y="2070903"/>
            <a:ext cx="7608090" cy="322499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3812"/>
            <a:ext cx="5701478" cy="507831"/>
          </a:xfrm>
        </p:spPr>
        <p:txBody>
          <a:bodyPr/>
          <a:lstStyle/>
          <a:p>
            <a:r>
              <a:rPr lang="zh-CN" altLang="en-US" dirty="0"/>
              <a:t>参考答案</a:t>
            </a:r>
            <a:endParaRPr lang="zh-CN" altLang="en-US" dirty="0"/>
          </a:p>
          <a:p>
            <a:endParaRPr lang="zh-CN" altLang="en-US" dirty="0"/>
          </a:p>
        </p:txBody>
      </p:sp>
      <p:sp>
        <p:nvSpPr>
          <p:cNvPr id="5" name="文本框 4"/>
          <p:cNvSpPr txBox="1"/>
          <p:nvPr/>
        </p:nvSpPr>
        <p:spPr>
          <a:xfrm>
            <a:off x="495301" y="2623748"/>
            <a:ext cx="8424959" cy="3416320"/>
          </a:xfrm>
          <a:prstGeom prst="rect">
            <a:avLst/>
          </a:prstGeom>
          <a:noFill/>
          <a:ln w="15875">
            <a:solidFill>
              <a:schemeClr val="accent1"/>
            </a:solidFill>
          </a:ln>
        </p:spPr>
        <p:txBody>
          <a:bodyPr wrap="square">
            <a:spAutoFit/>
          </a:bodyPr>
          <a:lstStyle/>
          <a:p>
            <a:r>
              <a:rPr lang="zh-CN" altLang="en-US" dirty="0"/>
              <a:t>参考答案：</a:t>
            </a:r>
            <a:r>
              <a:rPr lang="en-US" altLang="zh-CN" dirty="0"/>
              <a:t> </a:t>
            </a:r>
            <a:endParaRPr lang="en-US" altLang="zh-CN" dirty="0"/>
          </a:p>
          <a:p>
            <a:r>
              <a:rPr lang="en-US" altLang="zh-CN" dirty="0"/>
              <a:t>1</a:t>
            </a:r>
            <a:r>
              <a:rPr lang="zh-CN" altLang="en-US" dirty="0"/>
              <a:t>、 </a:t>
            </a:r>
            <a:r>
              <a:rPr lang="en-US" altLang="zh-CN" dirty="0"/>
              <a:t>10 : 00,</a:t>
            </a:r>
            <a:r>
              <a:rPr lang="zh-CN" altLang="en-US" dirty="0"/>
              <a:t>作业 </a:t>
            </a:r>
            <a:r>
              <a:rPr lang="en-US" altLang="zh-CN" dirty="0"/>
              <a:t>A </a:t>
            </a:r>
            <a:r>
              <a:rPr lang="zh-CN" altLang="en-US" dirty="0"/>
              <a:t>到达并投入运行</a:t>
            </a:r>
            <a:r>
              <a:rPr lang="en-US" altLang="zh-CN" dirty="0"/>
              <a:t>.</a:t>
            </a:r>
            <a:endParaRPr lang="en-US" altLang="zh-CN" dirty="0"/>
          </a:p>
          <a:p>
            <a:r>
              <a:rPr lang="en-US" altLang="zh-CN" dirty="0"/>
              <a:t>2 </a:t>
            </a:r>
            <a:r>
              <a:rPr lang="zh-CN" altLang="en-US" dirty="0"/>
              <a:t>、</a:t>
            </a:r>
            <a:r>
              <a:rPr lang="en-US" altLang="zh-CN" dirty="0"/>
              <a:t>10 : 20 ,</a:t>
            </a:r>
            <a:r>
              <a:rPr lang="zh-CN" altLang="en-US" dirty="0"/>
              <a:t>作业 </a:t>
            </a:r>
            <a:r>
              <a:rPr lang="en-US" altLang="zh-CN" dirty="0"/>
              <a:t>B </a:t>
            </a:r>
            <a:r>
              <a:rPr lang="zh-CN" altLang="en-US" dirty="0"/>
              <a:t>到达且优先级高于作业 </a:t>
            </a:r>
            <a:r>
              <a:rPr lang="en-US" altLang="zh-CN" dirty="0"/>
              <a:t>A ,</a:t>
            </a:r>
            <a:r>
              <a:rPr lang="zh-CN" altLang="en-US" dirty="0"/>
              <a:t>故作业 </a:t>
            </a:r>
            <a:r>
              <a:rPr lang="en-US" altLang="zh-CN" dirty="0"/>
              <a:t>B </a:t>
            </a:r>
            <a:r>
              <a:rPr lang="zh-CN" altLang="en-US" dirty="0"/>
              <a:t>投入运行而作业 </a:t>
            </a:r>
            <a:r>
              <a:rPr lang="en-US" altLang="zh-CN" dirty="0"/>
              <a:t>A </a:t>
            </a:r>
            <a:r>
              <a:rPr lang="zh-CN" altLang="en-US" dirty="0"/>
              <a:t>进入就绪队列。</a:t>
            </a:r>
            <a:endParaRPr lang="zh-CN" altLang="en-US" dirty="0"/>
          </a:p>
          <a:p>
            <a:r>
              <a:rPr lang="en-US" altLang="zh-CN" dirty="0"/>
              <a:t>3 </a:t>
            </a:r>
            <a:r>
              <a:rPr lang="zh-CN" altLang="en-US" dirty="0"/>
              <a:t>、</a:t>
            </a:r>
            <a:r>
              <a:rPr lang="en-US" altLang="zh-CN" dirty="0"/>
              <a:t>10 : 30 ,</a:t>
            </a:r>
            <a:r>
              <a:rPr lang="zh-CN" altLang="en-US" dirty="0"/>
              <a:t>作业 </a:t>
            </a:r>
            <a:r>
              <a:rPr lang="en-US" altLang="zh-CN" dirty="0"/>
              <a:t>C </a:t>
            </a:r>
            <a:r>
              <a:rPr lang="zh-CN" altLang="en-US" dirty="0"/>
              <a:t>到达</a:t>
            </a:r>
            <a:r>
              <a:rPr lang="en-US" altLang="zh-CN" dirty="0"/>
              <a:t>,</a:t>
            </a:r>
            <a:r>
              <a:rPr lang="zh-CN" altLang="en-US" dirty="0"/>
              <a:t>因内存中已经有两道作业（进程）</a:t>
            </a:r>
            <a:r>
              <a:rPr lang="en-US" altLang="zh-CN" dirty="0"/>
              <a:t>,</a:t>
            </a:r>
            <a:r>
              <a:rPr lang="zh-CN" altLang="en-US" dirty="0"/>
              <a:t>故作业 </a:t>
            </a:r>
            <a:r>
              <a:rPr lang="en-US" altLang="zh-CN" dirty="0"/>
              <a:t>C </a:t>
            </a:r>
            <a:r>
              <a:rPr lang="zh-CN" altLang="en-US" dirty="0"/>
              <a:t>进入后备作业队列等待调度进入内存。</a:t>
            </a:r>
            <a:endParaRPr lang="zh-CN" altLang="en-US" dirty="0"/>
          </a:p>
          <a:p>
            <a:r>
              <a:rPr lang="en-US" altLang="zh-CN" dirty="0"/>
              <a:t>4 </a:t>
            </a:r>
            <a:r>
              <a:rPr lang="zh-CN" altLang="en-US" dirty="0"/>
              <a:t>、</a:t>
            </a:r>
            <a:r>
              <a:rPr lang="en-US" altLang="zh-CN" dirty="0"/>
              <a:t>10 : 50 ,</a:t>
            </a:r>
            <a:r>
              <a:rPr lang="zh-CN" altLang="en-US" dirty="0"/>
              <a:t>作业 </a:t>
            </a:r>
            <a:r>
              <a:rPr lang="en-US" altLang="zh-CN" dirty="0"/>
              <a:t>B </a:t>
            </a:r>
            <a:r>
              <a:rPr lang="zh-CN" altLang="en-US" dirty="0"/>
              <a:t>运行结束</a:t>
            </a:r>
            <a:r>
              <a:rPr lang="en-US" altLang="zh-CN" dirty="0"/>
              <a:t>,</a:t>
            </a:r>
            <a:r>
              <a:rPr lang="zh-CN" altLang="en-US" dirty="0"/>
              <a:t>作业 </a:t>
            </a:r>
            <a:r>
              <a:rPr lang="en-US" altLang="zh-CN" dirty="0"/>
              <a:t>D </a:t>
            </a:r>
            <a:r>
              <a:rPr lang="zh-CN" altLang="en-US" dirty="0"/>
              <a:t>到达，因按照短作业优先调度策略，作业 </a:t>
            </a:r>
            <a:r>
              <a:rPr lang="en-US" altLang="zh-CN" dirty="0"/>
              <a:t>D </a:t>
            </a:r>
            <a:r>
              <a:rPr lang="zh-CN" altLang="en-US" dirty="0"/>
              <a:t>被装入内存进入就绪队列，而作业 </a:t>
            </a:r>
            <a:r>
              <a:rPr lang="en-US" altLang="zh-CN" dirty="0"/>
              <a:t>A </a:t>
            </a:r>
            <a:r>
              <a:rPr lang="zh-CN" altLang="en-US" dirty="0"/>
              <a:t>优先级高 于作业</a:t>
            </a:r>
            <a:r>
              <a:rPr lang="en-US" altLang="zh-CN" dirty="0"/>
              <a:t>D</a:t>
            </a:r>
            <a:r>
              <a:rPr lang="zh-CN" altLang="en-US" dirty="0"/>
              <a:t>，故作业 </a:t>
            </a:r>
            <a:r>
              <a:rPr lang="en-US" altLang="zh-CN" dirty="0"/>
              <a:t>A </a:t>
            </a:r>
            <a:r>
              <a:rPr lang="zh-CN" altLang="en-US" dirty="0"/>
              <a:t>投入运行。</a:t>
            </a:r>
            <a:endParaRPr lang="zh-CN" altLang="en-US" dirty="0"/>
          </a:p>
          <a:p>
            <a:r>
              <a:rPr lang="en-US" altLang="zh-CN" dirty="0"/>
              <a:t>5</a:t>
            </a:r>
            <a:r>
              <a:rPr lang="zh-CN" altLang="en-US" dirty="0"/>
              <a:t>、</a:t>
            </a:r>
            <a:r>
              <a:rPr lang="en-US" altLang="zh-CN" dirty="0"/>
              <a:t> 11 : 10 ,</a:t>
            </a:r>
            <a:r>
              <a:rPr lang="zh-CN" altLang="en-US" dirty="0"/>
              <a:t>作业 </a:t>
            </a:r>
            <a:r>
              <a:rPr lang="en-US" altLang="zh-CN" dirty="0"/>
              <a:t>A </a:t>
            </a:r>
            <a:r>
              <a:rPr lang="zh-CN" altLang="en-US" dirty="0"/>
              <a:t>运行结束，作业 </a:t>
            </a:r>
            <a:r>
              <a:rPr lang="en-US" altLang="zh-CN" dirty="0"/>
              <a:t>C </a:t>
            </a:r>
            <a:r>
              <a:rPr lang="zh-CN" altLang="en-US" dirty="0"/>
              <a:t>被调入内存， 且 作业 </a:t>
            </a:r>
            <a:r>
              <a:rPr lang="en-US" altLang="zh-CN" dirty="0"/>
              <a:t>C </a:t>
            </a:r>
            <a:r>
              <a:rPr lang="zh-CN" altLang="en-US" dirty="0"/>
              <a:t>优先级高于作业 </a:t>
            </a:r>
            <a:r>
              <a:rPr lang="en-US" altLang="zh-CN" dirty="0"/>
              <a:t>D ,</a:t>
            </a:r>
            <a:r>
              <a:rPr lang="zh-CN" altLang="en-US" dirty="0"/>
              <a:t>故作业 </a:t>
            </a:r>
            <a:r>
              <a:rPr lang="en-US" altLang="zh-CN" dirty="0"/>
              <a:t>C </a:t>
            </a:r>
            <a:r>
              <a:rPr lang="zh-CN" altLang="en-US" dirty="0"/>
              <a:t>投入运行。</a:t>
            </a:r>
            <a:endParaRPr lang="zh-CN" altLang="en-US" dirty="0"/>
          </a:p>
          <a:p>
            <a:r>
              <a:rPr lang="en-US" altLang="zh-CN" dirty="0"/>
              <a:t>6</a:t>
            </a:r>
            <a:r>
              <a:rPr lang="zh-CN" altLang="en-US" dirty="0"/>
              <a:t>、</a:t>
            </a:r>
            <a:r>
              <a:rPr lang="en-US" altLang="zh-CN" dirty="0"/>
              <a:t>12 : 00 ,</a:t>
            </a:r>
            <a:r>
              <a:rPr lang="zh-CN" altLang="en-US" dirty="0"/>
              <a:t>作业 </a:t>
            </a:r>
            <a:r>
              <a:rPr lang="en-US" altLang="zh-CN" dirty="0"/>
              <a:t>C </a:t>
            </a:r>
            <a:r>
              <a:rPr lang="zh-CN" altLang="en-US" dirty="0"/>
              <a:t>运行结束，作业 </a:t>
            </a:r>
            <a:r>
              <a:rPr lang="en-US" altLang="zh-CN" dirty="0"/>
              <a:t>D </a:t>
            </a:r>
            <a:r>
              <a:rPr lang="zh-CN" altLang="en-US" dirty="0"/>
              <a:t>投入运行。</a:t>
            </a:r>
            <a:endParaRPr lang="zh-CN" altLang="en-US" dirty="0"/>
          </a:p>
          <a:p>
            <a:r>
              <a:rPr lang="en-US" altLang="zh-CN" dirty="0"/>
              <a:t>7 </a:t>
            </a:r>
            <a:r>
              <a:rPr lang="zh-CN" altLang="en-US" dirty="0"/>
              <a:t>、</a:t>
            </a:r>
            <a:r>
              <a:rPr lang="en-US" altLang="zh-CN" dirty="0"/>
              <a:t>12 : 20 ,</a:t>
            </a:r>
            <a:r>
              <a:rPr lang="zh-CN" altLang="en-US" dirty="0"/>
              <a:t>作业 </a:t>
            </a:r>
            <a:r>
              <a:rPr lang="en-US" altLang="zh-CN" dirty="0"/>
              <a:t>D </a:t>
            </a:r>
            <a:r>
              <a:rPr lang="zh-CN" altLang="en-US" dirty="0"/>
              <a:t>运行结束。</a:t>
            </a:r>
            <a:endParaRPr lang="zh-CN" altLang="en-US" dirty="0"/>
          </a:p>
        </p:txBody>
      </p:sp>
      <p:pic>
        <p:nvPicPr>
          <p:cNvPr id="7" name="图片 6"/>
          <p:cNvPicPr>
            <a:picLocks noChangeAspect="1"/>
          </p:cNvPicPr>
          <p:nvPr/>
        </p:nvPicPr>
        <p:blipFill>
          <a:blip r:embed="rId1"/>
          <a:stretch>
            <a:fillRect/>
          </a:stretch>
        </p:blipFill>
        <p:spPr>
          <a:xfrm>
            <a:off x="3444532" y="663954"/>
            <a:ext cx="5204167" cy="158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8"/>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726066" y="1053294"/>
            <a:ext cx="7013551" cy="400110"/>
          </a:xfrm>
          <a:prstGeom prst="rect">
            <a:avLst/>
          </a:prstGeom>
          <a:noFill/>
          <a:ln w="9525">
            <a:noFill/>
            <a:miter lim="800000"/>
          </a:ln>
        </p:spPr>
        <p:txBody>
          <a:bodyPr wrap="square">
            <a:spAutoFit/>
          </a:bodyPr>
          <a:lstStyle/>
          <a:p>
            <a:pPr>
              <a:spcBef>
                <a:spcPct val="50000"/>
              </a:spcBef>
            </a:pPr>
            <a:r>
              <a:rPr lang="zh-CN" altLang="en-US" sz="2000" b="1" dirty="0">
                <a:solidFill>
                  <a:srgbClr val="6C0000"/>
                </a:solidFill>
              </a:rPr>
              <a:t>衡量调度算法的指标</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65552" y="356391"/>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6.1 </a:t>
            </a:r>
            <a:r>
              <a:rPr lang="zh-CN" altLang="en-US" dirty="0">
                <a:latin typeface="华文楷体" panose="02010600040101010101" pitchFamily="2" charset="-122"/>
                <a:ea typeface="华文楷体" panose="02010600040101010101" pitchFamily="2" charset="-122"/>
              </a:rPr>
              <a:t>处理器调度算法的目标</a:t>
            </a:r>
            <a:endParaRPr lang="zh-CN" altLang="en-US" dirty="0">
              <a:latin typeface="华文楷体" panose="02010600040101010101" pitchFamily="2" charset="-122"/>
              <a:ea typeface="华文楷体" panose="02010600040101010101" pitchFamily="2" charset="-122"/>
            </a:endParaRPr>
          </a:p>
        </p:txBody>
      </p:sp>
      <p:sp>
        <p:nvSpPr>
          <p:cNvPr id="37" name="Rectangle 23"/>
          <p:cNvSpPr>
            <a:spLocks noChangeArrowheads="1"/>
          </p:cNvSpPr>
          <p:nvPr/>
        </p:nvSpPr>
        <p:spPr bwMode="auto">
          <a:xfrm>
            <a:off x="864869" y="315020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矩形 2"/>
          <p:cNvSpPr/>
          <p:nvPr/>
        </p:nvSpPr>
        <p:spPr>
          <a:xfrm>
            <a:off x="570110" y="1118138"/>
            <a:ext cx="7678270" cy="5453672"/>
          </a:xfrm>
          <a:prstGeom prst="rect">
            <a:avLst/>
          </a:prstGeom>
        </p:spPr>
        <p:txBody>
          <a:bodyPr wrap="square">
            <a:spAutoFit/>
          </a:bodyPr>
          <a:lstStyle/>
          <a:p>
            <a:pPr algn="just">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endParaRPr>
          </a:p>
          <a:p>
            <a:pPr marL="342900" indent="-342900">
              <a:lnSpc>
                <a:spcPct val="125000"/>
              </a:lnSpc>
              <a:buFont typeface="Wingdings" panose="05000000000000000000" pitchFamily="2" charset="2"/>
              <a:buChar char=""/>
            </a:pPr>
            <a:r>
              <a:rPr lang="en-US" altLang="zh-CN" sz="2000"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CPU </a:t>
            </a:r>
            <a:r>
              <a:rPr lang="zh-CN" altLang="zh-CN" sz="2000"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使用率：</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应使</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CPU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尽可能地忙碌。好的调度策略应该尽可能地提高</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CPU</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的利用率。</a:t>
            </a:r>
            <a:endParaRPr lang="zh-CN" altLang="zh-CN" sz="2000" b="1" kern="100" dirty="0">
              <a:latin typeface="华文楷体" panose="02010600040101010101" pitchFamily="2" charset="-122"/>
              <a:ea typeface="华文楷体" panose="02010600040101010101" pitchFamily="2" charset="-122"/>
            </a:endParaRPr>
          </a:p>
          <a:p>
            <a:pPr marL="342900" indent="-342900">
              <a:lnSpc>
                <a:spcPct val="125000"/>
              </a:lnSpc>
              <a:buFont typeface="Wingdings" panose="05000000000000000000" pitchFamily="2" charset="2"/>
              <a:buChar char=""/>
            </a:pPr>
            <a:r>
              <a:rPr lang="zh-CN" altLang="zh-CN" sz="2000"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吞吐量：</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是在一个时间单元内进程完成的数量。对于长进程，吞吐量可能为每小时一个进程；对于短进程，吞吐量可能为每秒十个进程。</a:t>
            </a:r>
            <a:endParaRPr lang="zh-CN" altLang="zh-CN" sz="2000" b="1" kern="100" dirty="0">
              <a:latin typeface="华文楷体" panose="02010600040101010101" pitchFamily="2" charset="-122"/>
              <a:ea typeface="华文楷体" panose="02010600040101010101" pitchFamily="2" charset="-122"/>
            </a:endParaRPr>
          </a:p>
          <a:p>
            <a:pPr marL="342900" indent="-342900">
              <a:lnSpc>
                <a:spcPct val="125000"/>
              </a:lnSpc>
              <a:buFont typeface="Wingdings" panose="05000000000000000000" pitchFamily="2" charset="2"/>
              <a:buChar char=""/>
            </a:pPr>
            <a:r>
              <a:rPr lang="zh-CN" altLang="zh-CN" sz="2000"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周转时间：</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从</a:t>
            </a:r>
            <a:r>
              <a:rPr lang="zh-CN" altLang="zh-CN" sz="2000"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进程提交到进程完成的</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时间段称为周转时间。周转时间为所有时间段之和，包括等待进入内存、在就绪队列中等待、在</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CPU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上执行和</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I/O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执行。</a:t>
            </a:r>
            <a:endParaRPr lang="zh-CN" altLang="zh-CN" sz="2000" b="1" kern="100" dirty="0">
              <a:latin typeface="华文楷体" panose="02010600040101010101" pitchFamily="2" charset="-122"/>
              <a:ea typeface="华文楷体" panose="02010600040101010101" pitchFamily="2" charset="-122"/>
            </a:endParaRPr>
          </a:p>
          <a:p>
            <a:pPr marL="342900" indent="-342900">
              <a:lnSpc>
                <a:spcPct val="125000"/>
              </a:lnSpc>
              <a:buFont typeface="Wingdings" panose="05000000000000000000" pitchFamily="2" charset="2"/>
              <a:buChar char=""/>
            </a:pPr>
            <a:r>
              <a:rPr lang="zh-CN" altLang="zh-CN" sz="2000"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等待时间：</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等待时间为</a:t>
            </a:r>
            <a:r>
              <a:rPr lang="zh-CN" altLang="zh-CN" sz="2000"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在就绪队列中所有进程等待所花的时间之和。</a:t>
            </a:r>
            <a:endParaRPr lang="zh-CN" altLang="zh-CN" sz="2000" b="1" kern="100" dirty="0">
              <a:solidFill>
                <a:srgbClr val="FF0000"/>
              </a:solidFill>
              <a:latin typeface="华文楷体" panose="02010600040101010101" pitchFamily="2" charset="-122"/>
              <a:ea typeface="华文楷体" panose="02010600040101010101" pitchFamily="2" charset="-122"/>
            </a:endParaRPr>
          </a:p>
          <a:p>
            <a:pPr marL="342900" indent="-342900">
              <a:lnSpc>
                <a:spcPct val="125000"/>
              </a:lnSpc>
              <a:buFont typeface="Wingdings" panose="05000000000000000000" pitchFamily="2" charset="2"/>
              <a:buChar char=""/>
            </a:pPr>
            <a:r>
              <a:rPr lang="zh-CN" altLang="zh-CN" sz="2000"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响应时间：</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对于交互系统，周转时间不是最佳准则，响应时间更为合理。响应时间</a:t>
            </a:r>
            <a:r>
              <a:rPr lang="zh-CN" altLang="zh-CN" sz="2000" b="1" kern="100" dirty="0">
                <a:solidFill>
                  <a:srgbClr val="000000"/>
                </a:solidFill>
                <a:latin typeface="华文楷体" panose="02010600040101010101" pitchFamily="2" charset="-122"/>
                <a:ea typeface="华文楷体" panose="02010600040101010101" pitchFamily="2" charset="-122"/>
              </a:rPr>
              <a:t>是指从用户提交一个请求开始，直到</a:t>
            </a:r>
            <a:r>
              <a:rPr lang="zh-CN" altLang="zh-CN" sz="2000" b="1" kern="100" dirty="0">
                <a:solidFill>
                  <a:srgbClr val="FF0000"/>
                </a:solidFill>
                <a:latin typeface="华文楷体" panose="02010600040101010101" pitchFamily="2" charset="-122"/>
                <a:ea typeface="华文楷体" panose="02010600040101010101" pitchFamily="2" charset="-122"/>
              </a:rPr>
              <a:t>系统首次产生响应为止</a:t>
            </a:r>
            <a:r>
              <a:rPr lang="zh-CN" altLang="zh-CN" sz="2000" b="1" kern="100" dirty="0">
                <a:solidFill>
                  <a:srgbClr val="000000"/>
                </a:solidFill>
                <a:latin typeface="华文楷体" panose="02010600040101010101" pitchFamily="2" charset="-122"/>
                <a:ea typeface="华文楷体" panose="02010600040101010101" pitchFamily="2" charset="-122"/>
              </a:rPr>
              <a:t>的这段时间。</a:t>
            </a:r>
            <a:endParaRPr lang="zh-CN" altLang="zh-CN" sz="2000" b="1" kern="100"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22301" y="363812"/>
            <a:ext cx="5701478" cy="507831"/>
          </a:xfrm>
        </p:spPr>
        <p:txBody>
          <a:bodyPr/>
          <a:lstStyle/>
          <a:p>
            <a:r>
              <a:rPr lang="zh-CN" altLang="en-US" dirty="0"/>
              <a:t>参考答案</a:t>
            </a:r>
            <a:endParaRPr lang="zh-CN" altLang="en-US" dirty="0"/>
          </a:p>
          <a:p>
            <a:endParaRPr lang="zh-CN" altLang="en-US" dirty="0"/>
          </a:p>
        </p:txBody>
      </p:sp>
      <p:graphicFrame>
        <p:nvGraphicFramePr>
          <p:cNvPr id="3" name="表格 2"/>
          <p:cNvGraphicFramePr>
            <a:graphicFrameLocks noGrp="1"/>
          </p:cNvGraphicFramePr>
          <p:nvPr/>
        </p:nvGraphicFramePr>
        <p:xfrm>
          <a:off x="640939" y="2591594"/>
          <a:ext cx="6801262" cy="2286000"/>
        </p:xfrm>
        <a:graphic>
          <a:graphicData uri="http://schemas.openxmlformats.org/drawingml/2006/table">
            <a:tbl>
              <a:tblPr/>
              <a:tblGrid>
                <a:gridCol w="3400631"/>
                <a:gridCol w="3400631"/>
              </a:tblGrid>
              <a:tr h="0">
                <a:tc>
                  <a:txBody>
                    <a:bodyPr/>
                    <a:lstStyle/>
                    <a:p>
                      <a:pPr algn="ctr"/>
                      <a:r>
                        <a:rPr lang="zh-CN" altLang="en-US" sz="2400" b="1" dirty="0">
                          <a:solidFill>
                            <a:srgbClr val="6C0000"/>
                          </a:solidFill>
                          <a:effectLst/>
                          <a:latin typeface="黑体" panose="02010609060101010101" pitchFamily="49" charset="-122"/>
                          <a:ea typeface="黑体" panose="02010609060101010101" pitchFamily="49" charset="-122"/>
                        </a:rPr>
                        <a:t>内存的时刻</a:t>
                      </a:r>
                      <a:endParaRPr lang="zh-CN" altLang="en-US" sz="2400" b="1" dirty="0">
                        <a:solidFill>
                          <a:srgbClr val="6C0000"/>
                        </a:solidFill>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c>
                  <a:txBody>
                    <a:bodyPr/>
                    <a:lstStyle/>
                    <a:p>
                      <a:pPr algn="ctr"/>
                      <a:r>
                        <a:rPr lang="zh-CN" altLang="en-US" sz="2400" b="1" dirty="0">
                          <a:solidFill>
                            <a:srgbClr val="6C0000"/>
                          </a:solidFill>
                          <a:effectLst/>
                          <a:latin typeface="黑体" panose="02010609060101010101" pitchFamily="49" charset="-122"/>
                          <a:ea typeface="黑体" panose="02010609060101010101" pitchFamily="49" charset="-122"/>
                        </a:rPr>
                        <a:t>完成的时刻</a:t>
                      </a:r>
                      <a:endParaRPr lang="zh-CN" altLang="en-US" sz="2400" b="1" dirty="0">
                        <a:solidFill>
                          <a:srgbClr val="6C0000"/>
                        </a:solidFill>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r>
              <a:tr h="0">
                <a:tc>
                  <a:txBody>
                    <a:bodyPr/>
                    <a:lstStyle/>
                    <a:p>
                      <a:pPr algn="ctr"/>
                      <a:r>
                        <a:rPr lang="en-US" altLang="zh-CN" sz="2400" b="1" dirty="0">
                          <a:effectLst/>
                          <a:latin typeface="黑体" panose="02010609060101010101" pitchFamily="49" charset="-122"/>
                          <a:ea typeface="黑体" panose="02010609060101010101" pitchFamily="49" charset="-122"/>
                        </a:rPr>
                        <a:t>10</a:t>
                      </a:r>
                      <a:r>
                        <a:rPr lang="zh-CN" altLang="en-US" sz="2400" b="1" dirty="0">
                          <a:effectLst/>
                          <a:latin typeface="黑体" panose="02010609060101010101" pitchFamily="49" charset="-122"/>
                          <a:ea typeface="黑体" panose="02010609060101010101" pitchFamily="49" charset="-122"/>
                        </a:rPr>
                        <a:t>：</a:t>
                      </a:r>
                      <a:r>
                        <a:rPr lang="en-US" altLang="zh-CN" sz="2400" b="1" dirty="0">
                          <a:effectLst/>
                          <a:latin typeface="黑体" panose="02010609060101010101" pitchFamily="49" charset="-122"/>
                          <a:ea typeface="黑体" panose="02010609060101010101" pitchFamily="49" charset="-122"/>
                        </a:rPr>
                        <a:t>00</a:t>
                      </a:r>
                      <a:endParaRPr lang="en-US" altLang="zh-CN" sz="2400" b="1" dirty="0">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c>
                  <a:txBody>
                    <a:bodyPr/>
                    <a:lstStyle/>
                    <a:p>
                      <a:pPr algn="ctr"/>
                      <a:r>
                        <a:rPr lang="en-US" altLang="zh-CN" sz="2400" b="1" dirty="0">
                          <a:effectLst/>
                          <a:latin typeface="黑体" panose="02010609060101010101" pitchFamily="49" charset="-122"/>
                          <a:ea typeface="黑体" panose="02010609060101010101" pitchFamily="49" charset="-122"/>
                        </a:rPr>
                        <a:t>11</a:t>
                      </a:r>
                      <a:r>
                        <a:rPr lang="zh-CN" altLang="en-US" sz="2400" b="1" dirty="0">
                          <a:effectLst/>
                          <a:latin typeface="黑体" panose="02010609060101010101" pitchFamily="49" charset="-122"/>
                          <a:ea typeface="黑体" panose="02010609060101010101" pitchFamily="49" charset="-122"/>
                        </a:rPr>
                        <a:t>：</a:t>
                      </a:r>
                      <a:r>
                        <a:rPr lang="en-US" altLang="zh-CN" sz="2400" b="1" dirty="0">
                          <a:effectLst/>
                          <a:latin typeface="黑体" panose="02010609060101010101" pitchFamily="49" charset="-122"/>
                          <a:ea typeface="黑体" panose="02010609060101010101" pitchFamily="49" charset="-122"/>
                        </a:rPr>
                        <a:t>10</a:t>
                      </a:r>
                      <a:endParaRPr lang="en-US" altLang="zh-CN" sz="2400" b="1" dirty="0">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r>
              <a:tr h="0">
                <a:tc>
                  <a:txBody>
                    <a:bodyPr/>
                    <a:lstStyle/>
                    <a:p>
                      <a:pPr algn="ctr"/>
                      <a:r>
                        <a:rPr lang="en-US" altLang="zh-CN" sz="2400" b="1" dirty="0">
                          <a:effectLst/>
                          <a:latin typeface="黑体" panose="02010609060101010101" pitchFamily="49" charset="-122"/>
                          <a:ea typeface="黑体" panose="02010609060101010101" pitchFamily="49" charset="-122"/>
                        </a:rPr>
                        <a:t>10</a:t>
                      </a:r>
                      <a:r>
                        <a:rPr lang="zh-CN" altLang="en-US" sz="2400" b="1" dirty="0">
                          <a:effectLst/>
                          <a:latin typeface="黑体" panose="02010609060101010101" pitchFamily="49" charset="-122"/>
                          <a:ea typeface="黑体" panose="02010609060101010101" pitchFamily="49" charset="-122"/>
                        </a:rPr>
                        <a:t>：</a:t>
                      </a:r>
                      <a:r>
                        <a:rPr lang="en-US" altLang="zh-CN" sz="2400" b="1" dirty="0">
                          <a:effectLst/>
                          <a:latin typeface="黑体" panose="02010609060101010101" pitchFamily="49" charset="-122"/>
                          <a:ea typeface="黑体" panose="02010609060101010101" pitchFamily="49" charset="-122"/>
                        </a:rPr>
                        <a:t>20</a:t>
                      </a:r>
                      <a:endParaRPr lang="en-US" altLang="zh-CN" sz="2400" b="1" dirty="0">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c>
                  <a:txBody>
                    <a:bodyPr/>
                    <a:lstStyle/>
                    <a:p>
                      <a:pPr algn="ctr"/>
                      <a:r>
                        <a:rPr lang="en-US" altLang="zh-CN" sz="2400" b="1" dirty="0">
                          <a:effectLst/>
                          <a:latin typeface="黑体" panose="02010609060101010101" pitchFamily="49" charset="-122"/>
                          <a:ea typeface="黑体" panose="02010609060101010101" pitchFamily="49" charset="-122"/>
                        </a:rPr>
                        <a:t>10</a:t>
                      </a:r>
                      <a:r>
                        <a:rPr lang="zh-CN" altLang="en-US" sz="2400" b="1" dirty="0">
                          <a:effectLst/>
                          <a:latin typeface="黑体" panose="02010609060101010101" pitchFamily="49" charset="-122"/>
                          <a:ea typeface="黑体" panose="02010609060101010101" pitchFamily="49" charset="-122"/>
                        </a:rPr>
                        <a:t>：</a:t>
                      </a:r>
                      <a:r>
                        <a:rPr lang="en-US" altLang="zh-CN" sz="2400" b="1" dirty="0">
                          <a:effectLst/>
                          <a:latin typeface="黑体" panose="02010609060101010101" pitchFamily="49" charset="-122"/>
                          <a:ea typeface="黑体" panose="02010609060101010101" pitchFamily="49" charset="-122"/>
                        </a:rPr>
                        <a:t>50</a:t>
                      </a:r>
                      <a:endParaRPr lang="en-US" altLang="zh-CN" sz="2400" b="1" dirty="0">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r>
              <a:tr h="0">
                <a:tc>
                  <a:txBody>
                    <a:bodyPr/>
                    <a:lstStyle/>
                    <a:p>
                      <a:pPr algn="ctr"/>
                      <a:r>
                        <a:rPr lang="en-US" altLang="zh-CN" sz="2400" b="1" dirty="0">
                          <a:effectLst/>
                          <a:latin typeface="黑体" panose="02010609060101010101" pitchFamily="49" charset="-122"/>
                          <a:ea typeface="黑体" panose="02010609060101010101" pitchFamily="49" charset="-122"/>
                        </a:rPr>
                        <a:t>11</a:t>
                      </a:r>
                      <a:r>
                        <a:rPr lang="zh-CN" altLang="en-US" sz="2400" b="1" dirty="0">
                          <a:effectLst/>
                          <a:latin typeface="黑体" panose="02010609060101010101" pitchFamily="49" charset="-122"/>
                          <a:ea typeface="黑体" panose="02010609060101010101" pitchFamily="49" charset="-122"/>
                        </a:rPr>
                        <a:t>：</a:t>
                      </a:r>
                      <a:r>
                        <a:rPr lang="en-US" altLang="zh-CN" sz="2400" b="1" dirty="0">
                          <a:effectLst/>
                          <a:latin typeface="黑体" panose="02010609060101010101" pitchFamily="49" charset="-122"/>
                          <a:ea typeface="黑体" panose="02010609060101010101" pitchFamily="49" charset="-122"/>
                        </a:rPr>
                        <a:t>10</a:t>
                      </a:r>
                      <a:endParaRPr lang="en-US" altLang="zh-CN" sz="2400" b="1" dirty="0">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c>
                  <a:txBody>
                    <a:bodyPr/>
                    <a:lstStyle/>
                    <a:p>
                      <a:pPr algn="ctr"/>
                      <a:r>
                        <a:rPr lang="en-US" altLang="zh-CN" sz="2400" b="1" dirty="0">
                          <a:effectLst/>
                          <a:latin typeface="黑体" panose="02010609060101010101" pitchFamily="49" charset="-122"/>
                          <a:ea typeface="黑体" panose="02010609060101010101" pitchFamily="49" charset="-122"/>
                        </a:rPr>
                        <a:t>12</a:t>
                      </a:r>
                      <a:r>
                        <a:rPr lang="zh-CN" altLang="en-US" sz="2400" b="1" dirty="0">
                          <a:effectLst/>
                          <a:latin typeface="黑体" panose="02010609060101010101" pitchFamily="49" charset="-122"/>
                          <a:ea typeface="黑体" panose="02010609060101010101" pitchFamily="49" charset="-122"/>
                        </a:rPr>
                        <a:t>：</a:t>
                      </a:r>
                      <a:r>
                        <a:rPr lang="en-US" altLang="zh-CN" sz="2400" b="1" dirty="0">
                          <a:effectLst/>
                          <a:latin typeface="黑体" panose="02010609060101010101" pitchFamily="49" charset="-122"/>
                          <a:ea typeface="黑体" panose="02010609060101010101" pitchFamily="49" charset="-122"/>
                        </a:rPr>
                        <a:t>00</a:t>
                      </a:r>
                      <a:endParaRPr lang="en-US" altLang="zh-CN" sz="2400" b="1" dirty="0">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r>
              <a:tr h="0">
                <a:tc>
                  <a:txBody>
                    <a:bodyPr/>
                    <a:lstStyle/>
                    <a:p>
                      <a:pPr algn="ctr"/>
                      <a:r>
                        <a:rPr lang="en-US" altLang="zh-CN" sz="2400" b="1" dirty="0">
                          <a:effectLst/>
                          <a:latin typeface="黑体" panose="02010609060101010101" pitchFamily="49" charset="-122"/>
                          <a:ea typeface="黑体" panose="02010609060101010101" pitchFamily="49" charset="-122"/>
                        </a:rPr>
                        <a:t>10</a:t>
                      </a:r>
                      <a:r>
                        <a:rPr lang="zh-CN" altLang="en-US" sz="2400" b="1" dirty="0">
                          <a:effectLst/>
                          <a:latin typeface="黑体" panose="02010609060101010101" pitchFamily="49" charset="-122"/>
                          <a:ea typeface="黑体" panose="02010609060101010101" pitchFamily="49" charset="-122"/>
                        </a:rPr>
                        <a:t>：</a:t>
                      </a:r>
                      <a:r>
                        <a:rPr lang="en-US" altLang="zh-CN" sz="2400" b="1" dirty="0">
                          <a:effectLst/>
                          <a:latin typeface="黑体" panose="02010609060101010101" pitchFamily="49" charset="-122"/>
                          <a:ea typeface="黑体" panose="02010609060101010101" pitchFamily="49" charset="-122"/>
                        </a:rPr>
                        <a:t>50</a:t>
                      </a:r>
                      <a:endParaRPr lang="en-US" altLang="zh-CN" sz="2400" b="1" dirty="0">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c>
                  <a:txBody>
                    <a:bodyPr/>
                    <a:lstStyle/>
                    <a:p>
                      <a:pPr algn="ctr"/>
                      <a:r>
                        <a:rPr lang="en-US" altLang="zh-CN" sz="2400" b="1" dirty="0">
                          <a:effectLst/>
                          <a:latin typeface="黑体" panose="02010609060101010101" pitchFamily="49" charset="-122"/>
                          <a:ea typeface="黑体" panose="02010609060101010101" pitchFamily="49" charset="-122"/>
                        </a:rPr>
                        <a:t>12</a:t>
                      </a:r>
                      <a:r>
                        <a:rPr lang="zh-CN" altLang="en-US" sz="2400" b="1" dirty="0">
                          <a:effectLst/>
                          <a:latin typeface="黑体" panose="02010609060101010101" pitchFamily="49" charset="-122"/>
                          <a:ea typeface="黑体" panose="02010609060101010101" pitchFamily="49" charset="-122"/>
                        </a:rPr>
                        <a:t>：</a:t>
                      </a:r>
                      <a:r>
                        <a:rPr lang="en-US" altLang="zh-CN" sz="2400" b="1" dirty="0">
                          <a:effectLst/>
                          <a:latin typeface="黑体" panose="02010609060101010101" pitchFamily="49" charset="-122"/>
                          <a:ea typeface="黑体" panose="02010609060101010101" pitchFamily="49" charset="-122"/>
                        </a:rPr>
                        <a:t>20</a:t>
                      </a:r>
                      <a:endParaRPr lang="en-US" altLang="zh-CN" sz="2400" b="1" dirty="0">
                        <a:effectLst/>
                        <a:latin typeface="黑体" panose="02010609060101010101" pitchFamily="49" charset="-122"/>
                        <a:ea typeface="黑体" panose="02010609060101010101" pitchFamily="49" charset="-122"/>
                      </a:endParaRPr>
                    </a:p>
                  </a:txBody>
                  <a:tcPr anchor="ctr">
                    <a:lnL>
                      <a:noFill/>
                    </a:lnL>
                    <a:lnR>
                      <a:noFill/>
                    </a:lnR>
                    <a:lnT>
                      <a:noFill/>
                    </a:lnT>
                    <a:lnB>
                      <a:noFill/>
                    </a:lnB>
                    <a:solidFill>
                      <a:schemeClr val="accent5">
                        <a:lumMod val="20000"/>
                        <a:lumOff val="80000"/>
                      </a:schemeClr>
                    </a:solidFill>
                  </a:tcPr>
                </a:tc>
              </a:tr>
            </a:tbl>
          </a:graphicData>
        </a:graphic>
      </p:graphicFrame>
      <p:sp>
        <p:nvSpPr>
          <p:cNvPr id="7" name="文本框 6"/>
          <p:cNvSpPr txBox="1"/>
          <p:nvPr/>
        </p:nvSpPr>
        <p:spPr>
          <a:xfrm>
            <a:off x="488541" y="1408453"/>
            <a:ext cx="7347360" cy="1015663"/>
          </a:xfrm>
          <a:prstGeom prst="rect">
            <a:avLst/>
          </a:prstGeom>
          <a:noFill/>
        </p:spPr>
        <p:txBody>
          <a:bodyPr wrap="square">
            <a:spAutoFit/>
          </a:bodyPr>
          <a:lstStyle/>
          <a:p>
            <a:r>
              <a:rPr lang="en-US" altLang="zh-CN" sz="2000" b="0" i="0" dirty="0">
                <a:solidFill>
                  <a:srgbClr val="404040"/>
                </a:solidFill>
                <a:effectLst/>
                <a:latin typeface="黑体" panose="02010609060101010101" pitchFamily="49" charset="-122"/>
                <a:ea typeface="黑体" panose="02010609060101010101" pitchFamily="49" charset="-122"/>
              </a:rPr>
              <a:t>(1) A</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B</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C</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D</a:t>
            </a:r>
            <a:r>
              <a:rPr lang="zh-CN" altLang="en-US" sz="2000" b="0" i="0" dirty="0">
                <a:solidFill>
                  <a:srgbClr val="404040"/>
                </a:solidFill>
                <a:effectLst/>
                <a:latin typeface="黑体" panose="02010609060101010101" pitchFamily="49" charset="-122"/>
                <a:ea typeface="黑体" panose="02010609060101010101" pitchFamily="49" charset="-122"/>
              </a:rPr>
              <a:t>各作业进入内存的时刻分别是</a:t>
            </a:r>
            <a:r>
              <a:rPr lang="en-US" altLang="zh-CN" sz="2000" b="0" i="0" dirty="0">
                <a:solidFill>
                  <a:srgbClr val="404040"/>
                </a:solidFill>
                <a:effectLst/>
                <a:latin typeface="黑体" panose="02010609060101010101" pitchFamily="49" charset="-122"/>
                <a:ea typeface="黑体" panose="02010609060101010101" pitchFamily="49" charset="-122"/>
              </a:rPr>
              <a:t>10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00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10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20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11</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10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10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50</a:t>
            </a:r>
            <a:r>
              <a:rPr lang="zh-CN" altLang="en-US" sz="2000" b="0" i="0" dirty="0">
                <a:solidFill>
                  <a:srgbClr val="404040"/>
                </a:solidFill>
                <a:effectLst/>
                <a:latin typeface="黑体" panose="02010609060101010101" pitchFamily="49" charset="-122"/>
                <a:ea typeface="黑体" panose="02010609060101010101" pitchFamily="49" charset="-122"/>
              </a:rPr>
              <a:t>；它们完成的时刻分别是</a:t>
            </a:r>
            <a:r>
              <a:rPr lang="en-US" altLang="zh-CN" sz="2000" b="0" i="0" dirty="0">
                <a:solidFill>
                  <a:srgbClr val="404040"/>
                </a:solidFill>
                <a:effectLst/>
                <a:latin typeface="黑体" panose="02010609060101010101" pitchFamily="49" charset="-122"/>
                <a:ea typeface="黑体" panose="02010609060101010101" pitchFamily="49" charset="-122"/>
              </a:rPr>
              <a:t>11</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10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10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50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12</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00</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12</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20</a:t>
            </a:r>
            <a:r>
              <a:rPr lang="zh-CN" altLang="en-US" sz="2000" b="0" i="0" dirty="0">
                <a:solidFill>
                  <a:srgbClr val="404040"/>
                </a:solidFill>
                <a:effectLst/>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9" name="文本框 8"/>
          <p:cNvSpPr txBox="1"/>
          <p:nvPr/>
        </p:nvSpPr>
        <p:spPr>
          <a:xfrm>
            <a:off x="736599" y="5253335"/>
            <a:ext cx="6801261" cy="707886"/>
          </a:xfrm>
          <a:prstGeom prst="rect">
            <a:avLst/>
          </a:prstGeom>
          <a:noFill/>
        </p:spPr>
        <p:txBody>
          <a:bodyPr wrap="square">
            <a:spAutoFit/>
          </a:bodyPr>
          <a:lstStyle/>
          <a:p>
            <a:r>
              <a:rPr lang="en-US" altLang="zh-CN" sz="2000" b="0" i="0" dirty="0">
                <a:solidFill>
                  <a:srgbClr val="404040"/>
                </a:solidFill>
                <a:effectLst/>
                <a:latin typeface="黑体" panose="02010609060101010101" pitchFamily="49" charset="-122"/>
                <a:ea typeface="黑体" panose="02010609060101010101" pitchFamily="49" charset="-122"/>
              </a:rPr>
              <a:t>(2)A</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B</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C</a:t>
            </a:r>
            <a:r>
              <a:rPr lang="zh-CN" altLang="en-US" sz="2000" b="0" i="0" dirty="0">
                <a:solidFill>
                  <a:srgbClr val="404040"/>
                </a:solidFill>
                <a:effectLst/>
                <a:latin typeface="黑体" panose="02010609060101010101" pitchFamily="49" charset="-122"/>
                <a:ea typeface="黑体" panose="02010609060101010101" pitchFamily="49" charset="-122"/>
              </a:rPr>
              <a:t>、</a:t>
            </a:r>
            <a:r>
              <a:rPr lang="en-US" altLang="zh-CN" sz="2000" b="0" i="0" dirty="0">
                <a:solidFill>
                  <a:srgbClr val="404040"/>
                </a:solidFill>
                <a:effectLst/>
                <a:latin typeface="黑体" panose="02010609060101010101" pitchFamily="49" charset="-122"/>
                <a:ea typeface="黑体" panose="02010609060101010101" pitchFamily="49" charset="-122"/>
              </a:rPr>
              <a:t>D</a:t>
            </a:r>
            <a:r>
              <a:rPr lang="zh-CN" altLang="en-US" sz="2000" b="0" i="0" dirty="0">
                <a:solidFill>
                  <a:srgbClr val="404040"/>
                </a:solidFill>
                <a:effectLst/>
                <a:latin typeface="黑体" panose="02010609060101010101" pitchFamily="49" charset="-122"/>
                <a:ea typeface="黑体" panose="02010609060101010101" pitchFamily="49" charset="-122"/>
              </a:rPr>
              <a:t>的周转时间分别是</a:t>
            </a:r>
            <a:r>
              <a:rPr lang="en-US" altLang="zh-CN" sz="2000" b="0" i="0" dirty="0">
                <a:solidFill>
                  <a:srgbClr val="404040"/>
                </a:solidFill>
                <a:effectLst/>
                <a:latin typeface="黑体" panose="02010609060101010101" pitchFamily="49" charset="-122"/>
                <a:ea typeface="黑体" panose="02010609060101010101" pitchFamily="49" charset="-122"/>
              </a:rPr>
              <a:t>70</a:t>
            </a:r>
            <a:r>
              <a:rPr lang="zh-CN" altLang="en-US" sz="2000" b="0" i="0" dirty="0">
                <a:solidFill>
                  <a:srgbClr val="404040"/>
                </a:solidFill>
                <a:effectLst/>
                <a:latin typeface="黑体" panose="02010609060101010101" pitchFamily="49" charset="-122"/>
                <a:ea typeface="黑体" panose="02010609060101010101" pitchFamily="49" charset="-122"/>
              </a:rPr>
              <a:t>分钟、</a:t>
            </a:r>
            <a:r>
              <a:rPr lang="en-US" altLang="zh-CN" sz="2000" b="0" i="0" dirty="0">
                <a:solidFill>
                  <a:srgbClr val="404040"/>
                </a:solidFill>
                <a:effectLst/>
                <a:latin typeface="黑体" panose="02010609060101010101" pitchFamily="49" charset="-122"/>
                <a:ea typeface="黑体" panose="02010609060101010101" pitchFamily="49" charset="-122"/>
              </a:rPr>
              <a:t>30</a:t>
            </a:r>
            <a:r>
              <a:rPr lang="zh-CN" altLang="en-US" sz="2000" b="0" i="0" dirty="0">
                <a:solidFill>
                  <a:srgbClr val="404040"/>
                </a:solidFill>
                <a:effectLst/>
                <a:latin typeface="黑体" panose="02010609060101010101" pitchFamily="49" charset="-122"/>
                <a:ea typeface="黑体" panose="02010609060101010101" pitchFamily="49" charset="-122"/>
              </a:rPr>
              <a:t>分钟、</a:t>
            </a:r>
            <a:r>
              <a:rPr lang="en-US" altLang="zh-CN" sz="2000" b="0" i="0" dirty="0">
                <a:solidFill>
                  <a:srgbClr val="404040"/>
                </a:solidFill>
                <a:effectLst/>
                <a:latin typeface="黑体" panose="02010609060101010101" pitchFamily="49" charset="-122"/>
                <a:ea typeface="黑体" panose="02010609060101010101" pitchFamily="49" charset="-122"/>
              </a:rPr>
              <a:t>50</a:t>
            </a:r>
            <a:r>
              <a:rPr lang="zh-CN" altLang="en-US" sz="2000" b="0" i="0" dirty="0">
                <a:solidFill>
                  <a:srgbClr val="404040"/>
                </a:solidFill>
                <a:effectLst/>
                <a:latin typeface="黑体" panose="02010609060101010101" pitchFamily="49" charset="-122"/>
                <a:ea typeface="黑体" panose="02010609060101010101" pitchFamily="49" charset="-122"/>
              </a:rPr>
              <a:t>分钟、</a:t>
            </a:r>
            <a:r>
              <a:rPr lang="en-US" altLang="zh-CN" sz="2000" b="0" i="0" dirty="0">
                <a:solidFill>
                  <a:srgbClr val="404040"/>
                </a:solidFill>
                <a:effectLst/>
                <a:latin typeface="黑体" panose="02010609060101010101" pitchFamily="49" charset="-122"/>
                <a:ea typeface="黑体" panose="02010609060101010101" pitchFamily="49" charset="-122"/>
              </a:rPr>
              <a:t>90</a:t>
            </a:r>
            <a:r>
              <a:rPr lang="zh-CN" altLang="en-US" sz="2000" b="0" i="0" dirty="0">
                <a:solidFill>
                  <a:srgbClr val="404040"/>
                </a:solidFill>
                <a:effectLst/>
                <a:latin typeface="黑体" panose="02010609060101010101" pitchFamily="49" charset="-122"/>
                <a:ea typeface="黑体" panose="02010609060101010101" pitchFamily="49" charset="-122"/>
              </a:rPr>
              <a:t>分钟故它们的平均周转时间为</a:t>
            </a:r>
            <a:r>
              <a:rPr lang="en-US" altLang="zh-CN" sz="2000" b="0" i="0" dirty="0">
                <a:solidFill>
                  <a:srgbClr val="404040"/>
                </a:solidFill>
                <a:effectLst/>
                <a:latin typeface="黑体" panose="02010609060101010101" pitchFamily="49" charset="-122"/>
                <a:ea typeface="黑体" panose="02010609060101010101" pitchFamily="49" charset="-122"/>
              </a:rPr>
              <a:t>60</a:t>
            </a:r>
            <a:r>
              <a:rPr lang="zh-CN" altLang="en-US" sz="2000" b="0" i="0" dirty="0">
                <a:solidFill>
                  <a:srgbClr val="404040"/>
                </a:solidFill>
                <a:effectLst/>
                <a:latin typeface="黑体" panose="02010609060101010101" pitchFamily="49" charset="-122"/>
                <a:ea typeface="黑体" panose="02010609060101010101" pitchFamily="49" charset="-122"/>
              </a:rPr>
              <a:t>分钟。</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8"/>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726066" y="1026237"/>
            <a:ext cx="7013551"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rPr>
              <a:t>调度策略的类别</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65552" y="356391"/>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6.1 </a:t>
            </a:r>
            <a:r>
              <a:rPr lang="zh-CN" altLang="en-US" dirty="0">
                <a:latin typeface="华文楷体" panose="02010600040101010101" pitchFamily="2" charset="-122"/>
                <a:ea typeface="华文楷体" panose="02010600040101010101" pitchFamily="2" charset="-122"/>
              </a:rPr>
              <a:t>处理器调度算法的目标</a:t>
            </a:r>
            <a:endParaRPr lang="zh-CN" altLang="en-US" dirty="0">
              <a:latin typeface="华文楷体" panose="02010600040101010101" pitchFamily="2" charset="-122"/>
              <a:ea typeface="华文楷体" panose="02010600040101010101" pitchFamily="2" charset="-122"/>
            </a:endParaRPr>
          </a:p>
        </p:txBody>
      </p:sp>
      <p:sp>
        <p:nvSpPr>
          <p:cNvPr id="37" name="Rectangle 23"/>
          <p:cNvSpPr>
            <a:spLocks noChangeArrowheads="1"/>
          </p:cNvSpPr>
          <p:nvPr/>
        </p:nvSpPr>
        <p:spPr bwMode="auto">
          <a:xfrm>
            <a:off x="864869" y="315020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864867" y="2076836"/>
            <a:ext cx="7230262" cy="3170099"/>
          </a:xfrm>
          <a:prstGeom prst="rect">
            <a:avLst/>
          </a:prstGeom>
        </p:spPr>
        <p:txBody>
          <a:bodyPr wrap="square">
            <a:spAutoFit/>
          </a:bodyPr>
          <a:lstStyle/>
          <a:p>
            <a:pPr marL="342900" indent="-342900" algn="just">
              <a:lnSpc>
                <a:spcPct val="125000"/>
              </a:lnSpc>
              <a:buFont typeface="Wingdings" panose="05000000000000000000" pitchFamily="2" charset="2"/>
              <a:buChar char=""/>
            </a:pPr>
            <a:r>
              <a:rPr lang="zh-CN" altLang="zh-CN" sz="2000" b="1" kern="100" dirty="0">
                <a:solidFill>
                  <a:srgbClr val="1171FF"/>
                </a:solidFill>
                <a:latin typeface="华文楷体" panose="02010600040101010101" pitchFamily="2" charset="-122"/>
                <a:ea typeface="华文楷体" panose="02010600040101010101" pitchFamily="2" charset="-122"/>
              </a:rPr>
              <a:t>非抢占式调度：</a:t>
            </a:r>
            <a:r>
              <a:rPr lang="zh-CN" altLang="zh-CN" sz="2000" b="1" kern="100" dirty="0">
                <a:solidFill>
                  <a:srgbClr val="000000"/>
                </a:solidFill>
                <a:latin typeface="华文楷体" panose="02010600040101010101" pitchFamily="2" charset="-122"/>
                <a:ea typeface="华文楷体" panose="02010600040101010101" pitchFamily="2" charset="-122"/>
              </a:rPr>
              <a:t>一旦进程处于运行状态，它不断运行，直到运行结束或运行至阻塞时进行调度，即，当运行进程主动释放</a:t>
            </a:r>
            <a:r>
              <a:rPr lang="en-US" altLang="zh-CN" sz="2000" b="1" kern="100" dirty="0">
                <a:solidFill>
                  <a:srgbClr val="000000"/>
                </a:solidFill>
                <a:latin typeface="华文楷体" panose="02010600040101010101" pitchFamily="2" charset="-122"/>
                <a:ea typeface="华文楷体" panose="02010600040101010101" pitchFamily="2" charset="-122"/>
              </a:rPr>
              <a:t>CPU</a:t>
            </a:r>
            <a:r>
              <a:rPr lang="zh-CN" altLang="zh-CN" sz="2000" b="1" kern="100" dirty="0">
                <a:solidFill>
                  <a:srgbClr val="000000"/>
                </a:solidFill>
                <a:latin typeface="华文楷体" panose="02010600040101010101" pitchFamily="2" charset="-122"/>
                <a:ea typeface="华文楷体" panose="02010600040101010101" pitchFamily="2" charset="-122"/>
              </a:rPr>
              <a:t>时，才执行调度程序。</a:t>
            </a:r>
            <a:endParaRPr lang="en-US" altLang="zh-CN" sz="2000" b="1" kern="100" dirty="0">
              <a:solidFill>
                <a:srgbClr val="000000"/>
              </a:solidFill>
              <a:latin typeface="华文楷体" panose="02010600040101010101" pitchFamily="2" charset="-122"/>
              <a:ea typeface="华文楷体" panose="02010600040101010101" pitchFamily="2" charset="-122"/>
            </a:endParaRPr>
          </a:p>
          <a:p>
            <a:pPr algn="just">
              <a:lnSpc>
                <a:spcPct val="125000"/>
              </a:lnSpc>
            </a:pPr>
            <a:endParaRPr lang="zh-CN" altLang="zh-CN" sz="2000" b="1" kern="100" dirty="0">
              <a:latin typeface="华文楷体" panose="02010600040101010101" pitchFamily="2" charset="-122"/>
              <a:ea typeface="华文楷体" panose="02010600040101010101" pitchFamily="2" charset="-122"/>
            </a:endParaRPr>
          </a:p>
          <a:p>
            <a:pPr marL="342900" indent="-342900" algn="just">
              <a:lnSpc>
                <a:spcPct val="125000"/>
              </a:lnSpc>
              <a:buFont typeface="Wingdings" panose="05000000000000000000" pitchFamily="2" charset="2"/>
              <a:buChar char=""/>
            </a:pPr>
            <a:r>
              <a:rPr lang="zh-CN" altLang="zh-CN" sz="2000" b="1" kern="100" dirty="0">
                <a:solidFill>
                  <a:srgbClr val="1171FF"/>
                </a:solidFill>
                <a:latin typeface="华文楷体" panose="02010600040101010101" pitchFamily="2" charset="-122"/>
                <a:ea typeface="华文楷体" panose="02010600040101010101" pitchFamily="2" charset="-122"/>
              </a:rPr>
              <a:t>抢占式调度：</a:t>
            </a:r>
            <a:r>
              <a:rPr lang="zh-CN" altLang="zh-CN" sz="2000" b="1" kern="100" dirty="0">
                <a:solidFill>
                  <a:srgbClr val="000000"/>
                </a:solidFill>
                <a:latin typeface="华文楷体" panose="02010600040101010101" pitchFamily="2" charset="-122"/>
                <a:ea typeface="华文楷体" panose="02010600040101010101" pitchFamily="2" charset="-122"/>
              </a:rPr>
              <a:t>当前正在运行的程序可能被系统中断，转为就绪态。抢占的发生可能是在一个高优先级进程到达时，或在一个中断发生后，一个阻塞的进程变为就绪时，或者基于周期性的时间中断（时间片）。</a:t>
            </a:r>
            <a:endParaRPr lang="zh-CN" altLang="zh-CN" sz="2000" b="1" kern="100"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8"/>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65552" y="356391"/>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6.2 </a:t>
            </a:r>
            <a:r>
              <a:rPr lang="zh-CN" altLang="en-US" dirty="0">
                <a:latin typeface="华文楷体" panose="02010600040101010101" pitchFamily="2" charset="-122"/>
                <a:ea typeface="华文楷体" panose="02010600040101010101" pitchFamily="2" charset="-122"/>
              </a:rPr>
              <a:t>分级调度</a:t>
            </a:r>
            <a:endParaRPr lang="zh-CN" altLang="en-US" dirty="0">
              <a:latin typeface="华文楷体" panose="02010600040101010101" pitchFamily="2" charset="-122"/>
              <a:ea typeface="华文楷体" panose="02010600040101010101" pitchFamily="2" charset="-122"/>
            </a:endParaRPr>
          </a:p>
        </p:txBody>
      </p:sp>
      <p:sp>
        <p:nvSpPr>
          <p:cNvPr id="37" name="Rectangle 23"/>
          <p:cNvSpPr>
            <a:spLocks noChangeArrowheads="1"/>
          </p:cNvSpPr>
          <p:nvPr/>
        </p:nvSpPr>
        <p:spPr bwMode="auto">
          <a:xfrm>
            <a:off x="864869" y="315020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矩形 2"/>
          <p:cNvSpPr/>
          <p:nvPr/>
        </p:nvSpPr>
        <p:spPr>
          <a:xfrm>
            <a:off x="864869" y="1035080"/>
            <a:ext cx="6535271" cy="707886"/>
          </a:xfrm>
          <a:prstGeom prst="rect">
            <a:avLst/>
          </a:prstGeom>
        </p:spPr>
        <p:txBody>
          <a:bodyPr wrap="square">
            <a:spAutoFit/>
          </a:bodyPr>
          <a:lstStyle/>
          <a:p>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一个进程从创建到执行需要经过以下三级调度：</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1171FF"/>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长程调度、中程调度和短程调度</a:t>
            </a:r>
            <a:endParaRPr lang="zh-CN" altLang="zh-CN" sz="2000" b="1" kern="100" dirty="0">
              <a:solidFill>
                <a:srgbClr val="1171FF"/>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49089" y="2134870"/>
            <a:ext cx="7833773" cy="3600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8"/>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65552" y="356391"/>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6.2 </a:t>
            </a:r>
            <a:r>
              <a:rPr lang="zh-CN" altLang="en-US" dirty="0">
                <a:latin typeface="华文楷体" panose="02010600040101010101" pitchFamily="2" charset="-122"/>
                <a:ea typeface="华文楷体" panose="02010600040101010101" pitchFamily="2" charset="-122"/>
              </a:rPr>
              <a:t>分级调度</a:t>
            </a:r>
            <a:endParaRPr lang="zh-CN" altLang="en-US" dirty="0">
              <a:latin typeface="华文楷体" panose="02010600040101010101" pitchFamily="2" charset="-122"/>
              <a:ea typeface="华文楷体" panose="02010600040101010101" pitchFamily="2" charset="-122"/>
            </a:endParaRPr>
          </a:p>
        </p:txBody>
      </p:sp>
      <p:sp>
        <p:nvSpPr>
          <p:cNvPr id="37" name="Rectangle 23"/>
          <p:cNvSpPr>
            <a:spLocks noChangeArrowheads="1"/>
          </p:cNvSpPr>
          <p:nvPr/>
        </p:nvSpPr>
        <p:spPr bwMode="auto">
          <a:xfrm>
            <a:off x="864869" y="315020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矩形 2"/>
          <p:cNvSpPr/>
          <p:nvPr/>
        </p:nvSpPr>
        <p:spPr>
          <a:xfrm>
            <a:off x="711172" y="1057013"/>
            <a:ext cx="2448888" cy="400110"/>
          </a:xfrm>
          <a:prstGeom prst="rect">
            <a:avLst/>
          </a:prstGeom>
        </p:spPr>
        <p:txBody>
          <a:bodyPr wrap="square">
            <a:spAutoFit/>
          </a:bodyPr>
          <a:lstStyle/>
          <a:p>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短程调度</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311675" y="1752925"/>
            <a:ext cx="8254103" cy="3901068"/>
          </a:xfrm>
          <a:prstGeom prst="rect">
            <a:avLst/>
          </a:prstGeom>
        </p:spPr>
        <p:txBody>
          <a:bodyPr wrap="square">
            <a:spAutoFit/>
          </a:bodyPr>
          <a:lstStyle/>
          <a:p>
            <a:pPr indent="266700" algn="just">
              <a:lnSpc>
                <a:spcPct val="125000"/>
              </a:lnSpc>
            </a:pPr>
            <a:r>
              <a:rPr lang="zh-CN" altLang="zh-CN" b="1" kern="100" dirty="0">
                <a:solidFill>
                  <a:srgbClr val="FF0000"/>
                </a:solidFill>
                <a:latin typeface="华文楷体" panose="02010600040101010101" pitchFamily="2" charset="-122"/>
                <a:ea typeface="华文楷体" panose="02010600040101010101" pitchFamily="2" charset="-122"/>
              </a:rPr>
              <a:t>短程调度</a:t>
            </a:r>
            <a:r>
              <a:rPr lang="zh-CN" altLang="zh-CN" b="1" kern="100" dirty="0">
                <a:solidFill>
                  <a:srgbClr val="000000"/>
                </a:solidFill>
                <a:latin typeface="华文楷体" panose="02010600040101010101" pitchFamily="2" charset="-122"/>
                <a:ea typeface="华文楷体" panose="02010600040101010101" pitchFamily="2" charset="-122"/>
              </a:rPr>
              <a:t>程序也叫</a:t>
            </a:r>
            <a:r>
              <a:rPr lang="zh-CN" altLang="zh-CN" b="1" kern="100" dirty="0">
                <a:solidFill>
                  <a:srgbClr val="FF0000"/>
                </a:solidFill>
                <a:latin typeface="华文楷体" panose="02010600040101010101" pitchFamily="2" charset="-122"/>
                <a:ea typeface="华文楷体" panose="02010600040101010101" pitchFamily="2" charset="-122"/>
              </a:rPr>
              <a:t>进程调度</a:t>
            </a:r>
            <a:r>
              <a:rPr lang="zh-CN" altLang="zh-CN" b="1" kern="100" dirty="0">
                <a:solidFill>
                  <a:srgbClr val="000000"/>
                </a:solidFill>
                <a:latin typeface="华文楷体" panose="02010600040101010101" pitchFamily="2" charset="-122"/>
                <a:ea typeface="华文楷体" panose="02010600040101010101" pitchFamily="2" charset="-122"/>
              </a:rPr>
              <a:t>，将</a:t>
            </a:r>
            <a:r>
              <a:rPr lang="zh-CN" altLang="zh-CN" b="1" kern="100" dirty="0">
                <a:solidFill>
                  <a:srgbClr val="000000"/>
                </a:solidFill>
                <a:highlight>
                  <a:srgbClr val="FFFF00"/>
                </a:highlight>
                <a:latin typeface="华文楷体" panose="02010600040101010101" pitchFamily="2" charset="-122"/>
                <a:ea typeface="华文楷体" panose="02010600040101010101" pitchFamily="2" charset="-122"/>
              </a:rPr>
              <a:t>决定哪一个就绪进程将获得处理器</a:t>
            </a:r>
            <a:r>
              <a:rPr lang="zh-CN" altLang="zh-CN" b="1" kern="100" dirty="0">
                <a:solidFill>
                  <a:srgbClr val="000000"/>
                </a:solidFill>
                <a:latin typeface="华文楷体" panose="02010600040101010101" pitchFamily="2" charset="-122"/>
                <a:ea typeface="华文楷体" panose="02010600040101010101" pitchFamily="2" charset="-122"/>
              </a:rPr>
              <a:t>。进程调度可能发生在</a:t>
            </a:r>
            <a:r>
              <a:rPr lang="en-US" altLang="zh-CN" b="1" kern="100" dirty="0">
                <a:solidFill>
                  <a:srgbClr val="000000"/>
                </a:solidFill>
                <a:latin typeface="华文楷体" panose="02010600040101010101" pitchFamily="2" charset="-122"/>
                <a:ea typeface="华文楷体" panose="02010600040101010101" pitchFamily="2" charset="-122"/>
              </a:rPr>
              <a:t>3</a:t>
            </a:r>
            <a:r>
              <a:rPr lang="zh-CN" altLang="zh-CN" b="1" kern="100" dirty="0">
                <a:solidFill>
                  <a:srgbClr val="000000"/>
                </a:solidFill>
                <a:latin typeface="华文楷体" panose="02010600040101010101" pitchFamily="2" charset="-122"/>
                <a:ea typeface="华文楷体" panose="02010600040101010101" pitchFamily="2" charset="-122"/>
              </a:rPr>
              <a:t>个时机：</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pPr>
            <a:r>
              <a:rPr lang="en-US" altLang="zh-CN" b="1" kern="100" dirty="0">
                <a:solidFill>
                  <a:srgbClr val="000000"/>
                </a:solidFill>
                <a:latin typeface="华文楷体" panose="02010600040101010101" pitchFamily="2" charset="-122"/>
                <a:ea typeface="华文楷体" panose="02010600040101010101" pitchFamily="2" charset="-122"/>
              </a:rPr>
              <a:t>1</a:t>
            </a:r>
            <a:r>
              <a:rPr lang="zh-CN" altLang="zh-CN" b="1" kern="100" dirty="0">
                <a:solidFill>
                  <a:srgbClr val="000000"/>
                </a:solidFill>
                <a:latin typeface="华文楷体" panose="02010600040101010101" pitchFamily="2" charset="-122"/>
                <a:ea typeface="华文楷体" panose="02010600040101010101" pitchFamily="2" charset="-122"/>
              </a:rPr>
              <a:t>）一个处于运行态的进程结束时，从就绪进程队列中选择一个就绪进程运行。</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pPr>
            <a:r>
              <a:rPr lang="en-US" altLang="zh-CN" b="1" kern="100" dirty="0">
                <a:solidFill>
                  <a:srgbClr val="000000"/>
                </a:solidFill>
                <a:latin typeface="华文楷体" panose="02010600040101010101" pitchFamily="2" charset="-122"/>
                <a:ea typeface="华文楷体" panose="02010600040101010101" pitchFamily="2" charset="-122"/>
              </a:rPr>
              <a:t>2</a:t>
            </a:r>
            <a:r>
              <a:rPr lang="zh-CN" altLang="zh-CN" b="1" kern="100" dirty="0">
                <a:solidFill>
                  <a:srgbClr val="000000"/>
                </a:solidFill>
                <a:latin typeface="华文楷体" panose="02010600040101010101" pitchFamily="2" charset="-122"/>
                <a:ea typeface="华文楷体" panose="02010600040101010101" pitchFamily="2" charset="-122"/>
              </a:rPr>
              <a:t>）当一个正在运行的进程阻塞时，短程调度程序也将从就绪进程队列中选择一个就绪进程运行。</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pPr>
            <a:r>
              <a:rPr lang="en-US" altLang="zh-CN" b="1" kern="100" dirty="0">
                <a:solidFill>
                  <a:srgbClr val="000000"/>
                </a:solidFill>
                <a:latin typeface="华文楷体" panose="02010600040101010101" pitchFamily="2" charset="-122"/>
                <a:ea typeface="华文楷体" panose="02010600040101010101" pitchFamily="2" charset="-122"/>
              </a:rPr>
              <a:t>3</a:t>
            </a:r>
            <a:r>
              <a:rPr lang="zh-CN" altLang="zh-CN" b="1" kern="100" dirty="0">
                <a:solidFill>
                  <a:srgbClr val="000000"/>
                </a:solidFill>
                <a:latin typeface="华文楷体" panose="02010600040101010101" pitchFamily="2" charset="-122"/>
                <a:ea typeface="华文楷体" panose="02010600040101010101" pitchFamily="2" charset="-122"/>
              </a:rPr>
              <a:t>）在一个</a:t>
            </a:r>
            <a:r>
              <a:rPr lang="en-US" altLang="zh-CN" b="1" kern="100" dirty="0">
                <a:solidFill>
                  <a:srgbClr val="000000"/>
                </a:solidFill>
                <a:latin typeface="华文楷体" panose="02010600040101010101" pitchFamily="2" charset="-122"/>
                <a:ea typeface="华文楷体" panose="02010600040101010101" pitchFamily="2" charset="-122"/>
              </a:rPr>
              <a:t>I/O</a:t>
            </a:r>
            <a:r>
              <a:rPr lang="zh-CN" altLang="zh-CN" b="1" kern="100" dirty="0">
                <a:solidFill>
                  <a:srgbClr val="000000"/>
                </a:solidFill>
                <a:latin typeface="华文楷体" panose="02010600040101010101" pitchFamily="2" charset="-122"/>
                <a:ea typeface="华文楷体" panose="02010600040101010101" pitchFamily="2" charset="-122"/>
              </a:rPr>
              <a:t>中断发生时，短程调度程序必须做出调度决策。如果中断来自</a:t>
            </a:r>
            <a:r>
              <a:rPr lang="en-US" altLang="zh-CN" b="1" kern="100" dirty="0">
                <a:solidFill>
                  <a:srgbClr val="000000"/>
                </a:solidFill>
                <a:latin typeface="华文楷体" panose="02010600040101010101" pitchFamily="2" charset="-122"/>
                <a:ea typeface="华文楷体" panose="02010600040101010101" pitchFamily="2" charset="-122"/>
              </a:rPr>
              <a:t>I/O</a:t>
            </a:r>
            <a:r>
              <a:rPr lang="zh-CN" altLang="zh-CN" b="1" kern="100" dirty="0">
                <a:solidFill>
                  <a:srgbClr val="000000"/>
                </a:solidFill>
                <a:latin typeface="华文楷体" panose="02010600040101010101" pitchFamily="2" charset="-122"/>
                <a:ea typeface="华文楷体" panose="02010600040101010101" pitchFamily="2" charset="-122"/>
              </a:rPr>
              <a:t>设备，则等待该</a:t>
            </a:r>
            <a:r>
              <a:rPr lang="en-US" altLang="zh-CN" b="1" kern="100" dirty="0">
                <a:solidFill>
                  <a:srgbClr val="000000"/>
                </a:solidFill>
                <a:latin typeface="华文楷体" panose="02010600040101010101" pitchFamily="2" charset="-122"/>
                <a:ea typeface="华文楷体" panose="02010600040101010101" pitchFamily="2" charset="-122"/>
              </a:rPr>
              <a:t>I/O</a:t>
            </a:r>
            <a:r>
              <a:rPr lang="zh-CN" altLang="zh-CN" b="1" kern="100" dirty="0">
                <a:solidFill>
                  <a:srgbClr val="000000"/>
                </a:solidFill>
                <a:latin typeface="华文楷体" panose="02010600040101010101" pitchFamily="2" charset="-122"/>
                <a:ea typeface="华文楷体" panose="02010600040101010101" pitchFamily="2" charset="-122"/>
              </a:rPr>
              <a:t>设备的进程状态被改为就绪。这时是让中断前的进程继续运行，还是立刻调度新的就绪进程运行，或调度其它别的进程运行，取决于系统采用的调度算法。</a:t>
            </a:r>
            <a:endParaRPr lang="zh-CN" altLang="zh-CN" b="1" kern="100" dirty="0">
              <a:latin typeface="华文楷体" panose="02010600040101010101" pitchFamily="2" charset="-122"/>
              <a:ea typeface="华文楷体" panose="02010600040101010101" pitchFamily="2" charset="-122"/>
            </a:endParaRPr>
          </a:p>
          <a:p>
            <a:pPr algn="just">
              <a:lnSpc>
                <a:spcPct val="125000"/>
              </a:lnSpc>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一般会根据操作系统的设计目标采用合适的调度算法。如：先来先服务，优先级调度，最短进程优先调度，轮转调度等。</a:t>
            </a:r>
            <a:endParaRPr lang="zh-CN" altLang="zh-CN" b="1" kern="100" dirty="0">
              <a:solidFill>
                <a:srgbClr val="6C0000"/>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53321" y="1728463"/>
            <a:ext cx="115278" cy="301444"/>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68599" y="1703582"/>
            <a:ext cx="6367829" cy="415498"/>
          </a:xfrm>
          <a:prstGeom prst="rect">
            <a:avLst/>
          </a:prstGeom>
        </p:spPr>
        <p:txBody>
          <a:bodyPr wrap="square">
            <a:spAutoFit/>
          </a:bodyPr>
          <a:lstStyle/>
          <a:p>
            <a:r>
              <a:rPr lang="zh-CN" altLang="zh-CN" sz="2100" dirty="0">
                <a:solidFill>
                  <a:srgbClr val="6C0000"/>
                </a:solidFill>
                <a:latin typeface="方正粗黑宋简体" panose="02000000000000000000" pitchFamily="2" charset="-122"/>
                <a:ea typeface="方正粗黑宋简体" panose="02000000000000000000" pitchFamily="2" charset="-122"/>
              </a:rPr>
              <a:t>先来先服务（</a:t>
            </a:r>
            <a:r>
              <a:rPr lang="en-US" altLang="zh-CN" sz="2100" dirty="0">
                <a:solidFill>
                  <a:srgbClr val="6C0000"/>
                </a:solidFill>
                <a:latin typeface="方正粗黑宋简体" panose="02000000000000000000" pitchFamily="2" charset="-122"/>
                <a:ea typeface="方正粗黑宋简体" panose="02000000000000000000" pitchFamily="2" charset="-122"/>
              </a:rPr>
              <a:t>First-Come-First-Served</a:t>
            </a:r>
            <a:r>
              <a:rPr lang="zh-CN" altLang="zh-CN" sz="2100" dirty="0">
                <a:solidFill>
                  <a:srgbClr val="6C0000"/>
                </a:solidFill>
                <a:latin typeface="方正粗黑宋简体" panose="02000000000000000000" pitchFamily="2" charset="-122"/>
                <a:ea typeface="方正粗黑宋简体" panose="02000000000000000000" pitchFamily="2" charset="-122"/>
              </a:rPr>
              <a:t>，</a:t>
            </a:r>
            <a:r>
              <a:rPr lang="en-US" altLang="zh-CN" sz="2100" dirty="0">
                <a:solidFill>
                  <a:srgbClr val="6C0000"/>
                </a:solidFill>
                <a:latin typeface="方正粗黑宋简体" panose="02000000000000000000" pitchFamily="2" charset="-122"/>
                <a:ea typeface="方正粗黑宋简体" panose="02000000000000000000" pitchFamily="2" charset="-122"/>
              </a:rPr>
              <a:t>FCFS</a:t>
            </a:r>
            <a:r>
              <a:rPr lang="zh-CN" altLang="zh-CN" sz="2100" dirty="0">
                <a:solidFill>
                  <a:srgbClr val="6C0000"/>
                </a:solidFill>
                <a:latin typeface="方正粗黑宋简体" panose="02000000000000000000" pitchFamily="2" charset="-122"/>
                <a:ea typeface="方正粗黑宋简体" panose="02000000000000000000" pitchFamily="2" charset="-122"/>
              </a:rPr>
              <a:t>）</a:t>
            </a:r>
            <a:endParaRPr lang="zh-CN" altLang="en-US" sz="2100" dirty="0">
              <a:solidFill>
                <a:srgbClr val="6C0000"/>
              </a:solidFill>
              <a:latin typeface="方正粗黑宋简体" panose="02000000000000000000" pitchFamily="2" charset="-122"/>
              <a:ea typeface="方正粗黑宋简体" panose="02000000000000000000" pitchFamily="2" charset="-122"/>
            </a:endParaRPr>
          </a:p>
        </p:txBody>
      </p:sp>
      <p:graphicFrame>
        <p:nvGraphicFramePr>
          <p:cNvPr id="6" name="表格 5"/>
          <p:cNvGraphicFramePr>
            <a:graphicFrameLocks noGrp="1"/>
          </p:cNvGraphicFramePr>
          <p:nvPr/>
        </p:nvGraphicFramePr>
        <p:xfrm>
          <a:off x="5231315" y="2362547"/>
          <a:ext cx="2823976" cy="1228727"/>
        </p:xfrm>
        <a:graphic>
          <a:graphicData uri="http://schemas.openxmlformats.org/drawingml/2006/table">
            <a:tbl>
              <a:tblPr firstRow="1" firstCol="1" bandRow="1">
                <a:tableStyleId>{5C22544A-7EE6-4342-B048-85BDC9FD1C3A}</a:tableStyleId>
              </a:tblPr>
              <a:tblGrid>
                <a:gridCol w="1411988"/>
                <a:gridCol w="1411988"/>
              </a:tblGrid>
              <a:tr h="328613">
                <a:tc>
                  <a:txBody>
                    <a:bodyPr/>
                    <a:lstStyle/>
                    <a:p>
                      <a:pPr algn="ctr">
                        <a:spcAft>
                          <a:spcPts val="0"/>
                        </a:spcAft>
                      </a:pPr>
                      <a:r>
                        <a:rPr lang="zh-CN" sz="1500" u="sng" kern="0" dirty="0">
                          <a:solidFill>
                            <a:srgbClr val="FFFF66"/>
                          </a:solidFill>
                          <a:effectLst/>
                          <a:latin typeface="华文楷体" panose="02010600040101010101" pitchFamily="2" charset="-122"/>
                          <a:ea typeface="华文楷体" panose="02010600040101010101" pitchFamily="2" charset="-122"/>
                        </a:rPr>
                        <a:t>进程</a:t>
                      </a:r>
                      <a:endParaRPr lang="zh-CN" sz="1500" kern="100" dirty="0">
                        <a:solidFill>
                          <a:srgbClr val="FFFF66"/>
                        </a:solidFill>
                        <a:effectLst/>
                        <a:latin typeface="华文楷体" panose="02010600040101010101" pitchFamily="2" charset="-122"/>
                        <a:ea typeface="华文楷体" panose="02010600040101010101" pitchFamily="2" charset="-122"/>
                      </a:endParaRPr>
                    </a:p>
                  </a:txBody>
                  <a:tcPr marL="35719" marR="35719" marT="50006" marB="50006" anchor="ctr">
                    <a:solidFill>
                      <a:srgbClr val="0C0CC6"/>
                    </a:solidFill>
                  </a:tcPr>
                </a:tc>
                <a:tc>
                  <a:txBody>
                    <a:bodyPr/>
                    <a:lstStyle/>
                    <a:p>
                      <a:pPr algn="ctr">
                        <a:spcAft>
                          <a:spcPts val="0"/>
                        </a:spcAft>
                      </a:pPr>
                      <a:r>
                        <a:rPr lang="zh-CN" sz="1500" u="sng" kern="0" dirty="0">
                          <a:solidFill>
                            <a:srgbClr val="FFFF66"/>
                          </a:solidFill>
                          <a:effectLst/>
                          <a:latin typeface="华文楷体" panose="02010600040101010101" pitchFamily="2" charset="-122"/>
                          <a:ea typeface="华文楷体" panose="02010600040101010101" pitchFamily="2" charset="-122"/>
                        </a:rPr>
                        <a:t>执行时间</a:t>
                      </a:r>
                      <a:endParaRPr lang="zh-CN" sz="1500" kern="100" dirty="0">
                        <a:solidFill>
                          <a:srgbClr val="FFFF66"/>
                        </a:solidFill>
                        <a:effectLst/>
                        <a:latin typeface="华文楷体" panose="02010600040101010101" pitchFamily="2" charset="-122"/>
                        <a:ea typeface="华文楷体" panose="02010600040101010101" pitchFamily="2" charset="-122"/>
                      </a:endParaRPr>
                    </a:p>
                  </a:txBody>
                  <a:tcPr marL="35719" marR="35719" marT="50006" marB="50006" anchor="ctr">
                    <a:solidFill>
                      <a:srgbClr val="0C0CC6"/>
                    </a:solidFill>
                  </a:tcPr>
                </a:tc>
              </a:tr>
              <a:tr h="300038">
                <a:tc>
                  <a:txBody>
                    <a:bodyPr/>
                    <a:lstStyle/>
                    <a:p>
                      <a:pPr algn="ctr">
                        <a:spcAft>
                          <a:spcPts val="0"/>
                        </a:spcAft>
                      </a:pPr>
                      <a:r>
                        <a:rPr lang="en-US" sz="1500" kern="0" dirty="0">
                          <a:solidFill>
                            <a:srgbClr val="FFFF66"/>
                          </a:solidFill>
                          <a:effectLst/>
                          <a:latin typeface="华文楷体" panose="02010600040101010101" pitchFamily="2" charset="-122"/>
                          <a:ea typeface="华文楷体" panose="02010600040101010101" pitchFamily="2" charset="-122"/>
                        </a:rPr>
                        <a:t>P</a:t>
                      </a:r>
                      <a:r>
                        <a:rPr lang="en-US" sz="1500" kern="0" baseline="-25000" dirty="0">
                          <a:solidFill>
                            <a:srgbClr val="FFFF66"/>
                          </a:solidFill>
                          <a:effectLst/>
                          <a:latin typeface="华文楷体" panose="02010600040101010101" pitchFamily="2" charset="-122"/>
                          <a:ea typeface="华文楷体" panose="02010600040101010101" pitchFamily="2" charset="-122"/>
                        </a:rPr>
                        <a:t>1</a:t>
                      </a:r>
                      <a:endParaRPr lang="zh-CN" sz="1500"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c>
                  <a:txBody>
                    <a:bodyPr/>
                    <a:lstStyle/>
                    <a:p>
                      <a:pPr algn="ctr">
                        <a:spcAft>
                          <a:spcPts val="0"/>
                        </a:spcAft>
                      </a:pPr>
                      <a:r>
                        <a:rPr lang="en-US" sz="1500" kern="0" dirty="0">
                          <a:solidFill>
                            <a:srgbClr val="FFFF66"/>
                          </a:solidFill>
                          <a:effectLst/>
                          <a:latin typeface="华文楷体" panose="02010600040101010101" pitchFamily="2" charset="-122"/>
                          <a:ea typeface="华文楷体" panose="02010600040101010101" pitchFamily="2" charset="-122"/>
                        </a:rPr>
                        <a:t>30</a:t>
                      </a:r>
                      <a:endParaRPr lang="zh-CN" sz="1500"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r>
              <a:tr h="300038">
                <a:tc>
                  <a:txBody>
                    <a:bodyPr/>
                    <a:lstStyle/>
                    <a:p>
                      <a:pPr algn="ctr">
                        <a:spcAft>
                          <a:spcPts val="0"/>
                        </a:spcAft>
                      </a:pPr>
                      <a:r>
                        <a:rPr lang="en-US" sz="1500" kern="0">
                          <a:solidFill>
                            <a:srgbClr val="FFFF66"/>
                          </a:solidFill>
                          <a:effectLst/>
                          <a:latin typeface="华文楷体" panose="02010600040101010101" pitchFamily="2" charset="-122"/>
                          <a:ea typeface="华文楷体" panose="02010600040101010101" pitchFamily="2" charset="-122"/>
                        </a:rPr>
                        <a:t>P</a:t>
                      </a:r>
                      <a:r>
                        <a:rPr lang="en-US" sz="1500" kern="0" baseline="-25000">
                          <a:solidFill>
                            <a:srgbClr val="FFFF66"/>
                          </a:solidFill>
                          <a:effectLst/>
                          <a:latin typeface="华文楷体" panose="02010600040101010101" pitchFamily="2" charset="-122"/>
                          <a:ea typeface="华文楷体" panose="02010600040101010101" pitchFamily="2" charset="-122"/>
                        </a:rPr>
                        <a:t>2</a:t>
                      </a:r>
                      <a:endParaRPr lang="zh-CN" sz="1500" kern="10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c>
                  <a:txBody>
                    <a:bodyPr/>
                    <a:lstStyle/>
                    <a:p>
                      <a:pPr algn="ctr">
                        <a:spcAft>
                          <a:spcPts val="0"/>
                        </a:spcAft>
                      </a:pPr>
                      <a:r>
                        <a:rPr lang="en-US" sz="1500" kern="0" dirty="0">
                          <a:solidFill>
                            <a:srgbClr val="FFFF66"/>
                          </a:solidFill>
                          <a:effectLst/>
                          <a:latin typeface="华文楷体" panose="02010600040101010101" pitchFamily="2" charset="-122"/>
                          <a:ea typeface="华文楷体" panose="02010600040101010101" pitchFamily="2" charset="-122"/>
                        </a:rPr>
                        <a:t>5</a:t>
                      </a:r>
                      <a:endParaRPr lang="zh-CN" sz="1500"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r>
              <a:tr h="300038">
                <a:tc>
                  <a:txBody>
                    <a:bodyPr/>
                    <a:lstStyle/>
                    <a:p>
                      <a:pPr algn="ctr">
                        <a:spcAft>
                          <a:spcPts val="0"/>
                        </a:spcAft>
                      </a:pPr>
                      <a:r>
                        <a:rPr lang="en-US" sz="1500" kern="0" dirty="0">
                          <a:solidFill>
                            <a:srgbClr val="FFFF66"/>
                          </a:solidFill>
                          <a:effectLst/>
                          <a:latin typeface="华文楷体" panose="02010600040101010101" pitchFamily="2" charset="-122"/>
                          <a:ea typeface="华文楷体" panose="02010600040101010101" pitchFamily="2" charset="-122"/>
                        </a:rPr>
                        <a:t>P</a:t>
                      </a:r>
                      <a:r>
                        <a:rPr lang="en-US" sz="1500" kern="0" baseline="-25000" dirty="0">
                          <a:solidFill>
                            <a:srgbClr val="FFFF66"/>
                          </a:solidFill>
                          <a:effectLst/>
                          <a:latin typeface="华文楷体" panose="02010600040101010101" pitchFamily="2" charset="-122"/>
                          <a:ea typeface="华文楷体" panose="02010600040101010101" pitchFamily="2" charset="-122"/>
                        </a:rPr>
                        <a:t>3</a:t>
                      </a:r>
                      <a:endParaRPr lang="zh-CN" sz="1500"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c>
                  <a:txBody>
                    <a:bodyPr/>
                    <a:lstStyle/>
                    <a:p>
                      <a:pPr algn="ctr">
                        <a:spcAft>
                          <a:spcPts val="0"/>
                        </a:spcAft>
                      </a:pPr>
                      <a:r>
                        <a:rPr lang="en-US" sz="1500" kern="0" dirty="0">
                          <a:solidFill>
                            <a:srgbClr val="FFFF66"/>
                          </a:solidFill>
                          <a:effectLst/>
                          <a:latin typeface="华文楷体" panose="02010600040101010101" pitchFamily="2" charset="-122"/>
                          <a:ea typeface="华文楷体" panose="02010600040101010101" pitchFamily="2" charset="-122"/>
                        </a:rPr>
                        <a:t>2</a:t>
                      </a:r>
                      <a:endParaRPr lang="zh-CN" sz="1500"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r>
            </a:tbl>
          </a:graphicData>
        </a:graphic>
      </p:graphicFrame>
      <p:sp>
        <p:nvSpPr>
          <p:cNvPr id="7" name="Rectangle 1"/>
          <p:cNvSpPr>
            <a:spLocks noChangeArrowheads="1"/>
          </p:cNvSpPr>
          <p:nvPr/>
        </p:nvSpPr>
        <p:spPr bwMode="auto">
          <a:xfrm>
            <a:off x="587619" y="2310633"/>
            <a:ext cx="3823969"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p>
            <a:pPr indent="200025" eaLnBrk="0" fontAlgn="base" hangingPunct="0">
              <a:spcBef>
                <a:spcPct val="0"/>
              </a:spcBef>
              <a:spcAft>
                <a:spcPct val="0"/>
              </a:spcAft>
            </a:pPr>
            <a:r>
              <a:rPr lang="en-US" altLang="zh-CN"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    </a:t>
            </a:r>
            <a:r>
              <a:rPr lang="zh-CN" altLang="zh-CN"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现在有一组进程，假设它们在同一时间达到，每个进程需要占用</a:t>
            </a:r>
            <a:r>
              <a:rPr lang="en-US" altLang="zh-CN"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CPU </a:t>
            </a:r>
            <a:r>
              <a:rPr lang="zh-CN" altLang="en-US"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执行的时间单位为 </a:t>
            </a:r>
            <a:r>
              <a:rPr lang="en-US" altLang="zh-CN" dirty="0" err="1">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ms</a:t>
            </a:r>
            <a:r>
              <a:rPr lang="zh-CN" altLang="en-US"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a:t>
            </a:r>
            <a:endParaRPr lang="zh-CN" altLang="en-US" dirty="0">
              <a:solidFill>
                <a:srgbClr val="0C0CC6"/>
              </a:solidFill>
              <a:latin typeface="方正粗黑宋简体" panose="02000000000000000000" pitchFamily="2" charset="-122"/>
              <a:ea typeface="方正粗黑宋简体" panose="02000000000000000000" pitchFamily="2" charset="-122"/>
            </a:endParaRPr>
          </a:p>
        </p:txBody>
      </p:sp>
      <p:sp>
        <p:nvSpPr>
          <p:cNvPr id="9" name="文本框 8"/>
          <p:cNvSpPr txBox="1"/>
          <p:nvPr/>
        </p:nvSpPr>
        <p:spPr>
          <a:xfrm>
            <a:off x="680976" y="3449068"/>
            <a:ext cx="2107082" cy="369332"/>
          </a:xfrm>
          <a:prstGeom prst="rect">
            <a:avLst/>
          </a:prstGeom>
          <a:noFill/>
        </p:spPr>
        <p:txBody>
          <a:bodyPr wrap="square" rtlCol="0">
            <a:spAutoFit/>
          </a:bodyPr>
          <a:lstStyle/>
          <a:p>
            <a:r>
              <a:rPr lang="zh-CN" altLang="en-US" b="1" dirty="0">
                <a:solidFill>
                  <a:srgbClr val="C00000"/>
                </a:solidFill>
                <a:latin typeface="华文行楷" panose="02010800040101010101" pitchFamily="2" charset="-122"/>
                <a:ea typeface="华文行楷" panose="02010800040101010101" pitchFamily="2" charset="-122"/>
              </a:rPr>
              <a:t>进程执行甘特图</a:t>
            </a:r>
            <a:endParaRPr lang="zh-CN" altLang="en-US" b="1" dirty="0">
              <a:solidFill>
                <a:srgbClr val="C00000"/>
              </a:solidFill>
              <a:latin typeface="华文行楷" panose="02010800040101010101" pitchFamily="2" charset="-122"/>
              <a:ea typeface="华文行楷" panose="02010800040101010101" pitchFamily="2" charset="-122"/>
            </a:endParaRPr>
          </a:p>
        </p:txBody>
      </p:sp>
      <p:sp>
        <p:nvSpPr>
          <p:cNvPr id="12" name="矩形 11"/>
          <p:cNvSpPr/>
          <p:nvPr/>
        </p:nvSpPr>
        <p:spPr>
          <a:xfrm>
            <a:off x="733423" y="5182771"/>
            <a:ext cx="5141221" cy="646331"/>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三个进程的平均等待时间为</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(0+30+35)/3</a:t>
            </a:r>
            <a:r>
              <a:rPr lang="en-US" altLang="zh-CN" b="1" dirty="0">
                <a:solidFill>
                  <a:srgbClr val="C00000"/>
                </a:solidFill>
                <a:latin typeface="华文楷体" panose="02010600040101010101" pitchFamily="2" charset="-122"/>
                <a:ea typeface="华文楷体" panose="02010600040101010101" pitchFamily="2" charset="-122"/>
              </a:rPr>
              <a:t>≈</a:t>
            </a:r>
            <a:r>
              <a:rPr lang="en-US"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21.7</a:t>
            </a:r>
            <a:endParaRPr lang="zh-CN" altLang="en-US" b="1" dirty="0">
              <a:solidFill>
                <a:srgbClr val="C00000"/>
              </a:solidFill>
              <a:latin typeface="华文楷体" panose="02010600040101010101" pitchFamily="2" charset="-122"/>
              <a:ea typeface="华文楷体" panose="02010600040101010101" pitchFamily="2" charset="-122"/>
            </a:endParaRPr>
          </a:p>
        </p:txBody>
      </p:sp>
      <p:sp>
        <p:nvSpPr>
          <p:cNvPr id="13" name="Text Placeholder 1"/>
          <p:cNvSpPr txBox="1"/>
          <p:nvPr/>
        </p:nvSpPr>
        <p:spPr>
          <a:xfrm>
            <a:off x="629908" y="370859"/>
            <a:ext cx="4843791"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0" dirty="0">
                <a:latin typeface="方正粗黑宋简体" panose="02000000000000000000" pitchFamily="2" charset="-122"/>
                <a:ea typeface="方正粗黑宋简体" panose="02000000000000000000" pitchFamily="2" charset="-122"/>
              </a:rPr>
              <a:t>6.1 </a:t>
            </a:r>
            <a:r>
              <a:rPr lang="zh-CN" altLang="en-US" b="0" dirty="0">
                <a:latin typeface="方正粗黑宋简体" panose="02000000000000000000" pitchFamily="2" charset="-122"/>
                <a:ea typeface="方正粗黑宋简体" panose="02000000000000000000" pitchFamily="2" charset="-122"/>
              </a:rPr>
              <a:t>处理器调度</a:t>
            </a:r>
            <a:r>
              <a:rPr lang="en-US" altLang="zh-CN" b="0" dirty="0">
                <a:latin typeface="方正粗黑宋简体" panose="02000000000000000000" pitchFamily="2" charset="-122"/>
                <a:ea typeface="方正粗黑宋简体" panose="02000000000000000000" pitchFamily="2" charset="-122"/>
              </a:rPr>
              <a:t>——</a:t>
            </a:r>
            <a:r>
              <a:rPr lang="zh-CN" altLang="en-US" b="0" dirty="0">
                <a:latin typeface="方正粗黑宋简体" panose="02000000000000000000" pitchFamily="2" charset="-122"/>
                <a:ea typeface="方正粗黑宋简体" panose="02000000000000000000" pitchFamily="2" charset="-122"/>
              </a:rPr>
              <a:t>经典调度算法</a:t>
            </a:r>
            <a:endParaRPr lang="zh-CN" altLang="en-US" b="0" dirty="0">
              <a:latin typeface="方正粗黑宋简体" panose="02000000000000000000" pitchFamily="2" charset="-122"/>
              <a:ea typeface="方正粗黑宋简体" panose="02000000000000000000" pitchFamily="2" charset="-122"/>
            </a:endParaRPr>
          </a:p>
        </p:txBody>
      </p:sp>
      <p:grpSp>
        <p:nvGrpSpPr>
          <p:cNvPr id="2" name="组合 1"/>
          <p:cNvGrpSpPr/>
          <p:nvPr/>
        </p:nvGrpSpPr>
        <p:grpSpPr>
          <a:xfrm>
            <a:off x="629909" y="4178081"/>
            <a:ext cx="2066595" cy="479589"/>
            <a:chOff x="839878" y="4427774"/>
            <a:chExt cx="2755459" cy="639452"/>
          </a:xfrm>
        </p:grpSpPr>
        <p:sp>
          <p:nvSpPr>
            <p:cNvPr id="11" name="矩形 10"/>
            <p:cNvSpPr/>
            <p:nvPr/>
          </p:nvSpPr>
          <p:spPr>
            <a:xfrm>
              <a:off x="907968" y="4427774"/>
              <a:ext cx="2504661" cy="3447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kern="0" dirty="0">
                  <a:solidFill>
                    <a:srgbClr val="0C0CC6"/>
                  </a:solidFill>
                  <a:latin typeface="华文楷体" panose="02010600040101010101" pitchFamily="2" charset="-122"/>
                  <a:ea typeface="华文楷体" panose="02010600040101010101" pitchFamily="2" charset="-122"/>
                </a:rPr>
                <a:t>P</a:t>
              </a:r>
              <a:r>
                <a:rPr lang="en-US" altLang="zh-CN" sz="1350" b="1" kern="0" baseline="-25000" dirty="0">
                  <a:solidFill>
                    <a:srgbClr val="0C0CC6"/>
                  </a:solidFill>
                  <a:latin typeface="华文楷体" panose="02010600040101010101" pitchFamily="2" charset="-122"/>
                  <a:ea typeface="华文楷体" panose="02010600040101010101" pitchFamily="2" charset="-122"/>
                </a:rPr>
                <a:t>1</a:t>
              </a:r>
              <a:endParaRPr lang="zh-CN" altLang="zh-CN" sz="1350" b="1" kern="100" dirty="0">
                <a:solidFill>
                  <a:srgbClr val="0C0CC6"/>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839878" y="4759450"/>
              <a:ext cx="323165" cy="307776"/>
            </a:xfrm>
            <a:prstGeom prst="rect">
              <a:avLst/>
            </a:prstGeom>
            <a:noFill/>
          </p:spPr>
          <p:txBody>
            <a:bodyPr wrap="none" rtlCol="0">
              <a:spAutoFit/>
            </a:bodyPr>
            <a:lstStyle/>
            <a:p>
              <a:r>
                <a:rPr lang="en-US" altLang="zh-CN" sz="900" dirty="0"/>
                <a:t>0</a:t>
              </a:r>
              <a:endParaRPr lang="zh-CN" altLang="en-US" sz="900" dirty="0"/>
            </a:p>
          </p:txBody>
        </p:sp>
        <p:sp>
          <p:nvSpPr>
            <p:cNvPr id="24" name="文本框 23"/>
            <p:cNvSpPr txBox="1"/>
            <p:nvPr/>
          </p:nvSpPr>
          <p:spPr>
            <a:xfrm>
              <a:off x="3195228" y="4738646"/>
              <a:ext cx="400109" cy="307776"/>
            </a:xfrm>
            <a:prstGeom prst="rect">
              <a:avLst/>
            </a:prstGeom>
            <a:noFill/>
          </p:spPr>
          <p:txBody>
            <a:bodyPr wrap="none" rtlCol="0">
              <a:spAutoFit/>
            </a:bodyPr>
            <a:lstStyle/>
            <a:p>
              <a:r>
                <a:rPr lang="en-US" altLang="zh-CN" sz="900" dirty="0"/>
                <a:t>30</a:t>
              </a:r>
              <a:endParaRPr lang="zh-CN" altLang="en-US" sz="900" dirty="0"/>
            </a:p>
          </p:txBody>
        </p:sp>
      </p:grpSp>
      <p:grpSp>
        <p:nvGrpSpPr>
          <p:cNvPr id="4" name="组合 3"/>
          <p:cNvGrpSpPr/>
          <p:nvPr/>
        </p:nvGrpSpPr>
        <p:grpSpPr>
          <a:xfrm>
            <a:off x="2559784" y="4178083"/>
            <a:ext cx="1095545" cy="466339"/>
            <a:chOff x="3413045" y="4381946"/>
            <a:chExt cx="1460727" cy="709777"/>
          </a:xfrm>
        </p:grpSpPr>
        <p:sp>
          <p:nvSpPr>
            <p:cNvPr id="25" name="文本框 24"/>
            <p:cNvSpPr txBox="1"/>
            <p:nvPr/>
          </p:nvSpPr>
          <p:spPr>
            <a:xfrm>
              <a:off x="4473663" y="4740392"/>
              <a:ext cx="400109" cy="351331"/>
            </a:xfrm>
            <a:prstGeom prst="rect">
              <a:avLst/>
            </a:prstGeom>
            <a:noFill/>
          </p:spPr>
          <p:txBody>
            <a:bodyPr wrap="none" rtlCol="0">
              <a:spAutoFit/>
            </a:bodyPr>
            <a:lstStyle/>
            <a:p>
              <a:r>
                <a:rPr lang="en-US" altLang="zh-CN" sz="900" dirty="0"/>
                <a:t>35</a:t>
              </a:r>
              <a:endParaRPr lang="zh-CN" altLang="en-US" sz="900" dirty="0"/>
            </a:p>
          </p:txBody>
        </p:sp>
        <p:sp>
          <p:nvSpPr>
            <p:cNvPr id="30" name="矩形 29"/>
            <p:cNvSpPr/>
            <p:nvPr/>
          </p:nvSpPr>
          <p:spPr>
            <a:xfrm>
              <a:off x="3413045" y="4381946"/>
              <a:ext cx="1252321" cy="3905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kern="0" dirty="0">
                  <a:solidFill>
                    <a:srgbClr val="0C0CC6"/>
                  </a:solidFill>
                  <a:latin typeface="华文楷体" panose="02010600040101010101" pitchFamily="2" charset="-122"/>
                  <a:ea typeface="华文楷体" panose="02010600040101010101" pitchFamily="2" charset="-122"/>
                </a:rPr>
                <a:t>P</a:t>
              </a:r>
              <a:r>
                <a:rPr lang="en-US" altLang="zh-CN" sz="1350" b="1" kern="0" baseline="-25000" dirty="0">
                  <a:solidFill>
                    <a:srgbClr val="0C0CC6"/>
                  </a:solidFill>
                  <a:latin typeface="华文楷体" panose="02010600040101010101" pitchFamily="2" charset="-122"/>
                  <a:ea typeface="华文楷体" panose="02010600040101010101" pitchFamily="2" charset="-122"/>
                </a:rPr>
                <a:t>2</a:t>
              </a:r>
              <a:endParaRPr lang="zh-CN" altLang="zh-CN" sz="1350" b="1" kern="100" dirty="0">
                <a:solidFill>
                  <a:srgbClr val="0C0CC6"/>
                </a:solidFill>
                <a:latin typeface="华文楷体" panose="02010600040101010101" pitchFamily="2" charset="-122"/>
                <a:ea typeface="华文楷体" panose="02010600040101010101" pitchFamily="2" charset="-122"/>
              </a:endParaRPr>
            </a:p>
          </p:txBody>
        </p:sp>
      </p:grpSp>
      <p:grpSp>
        <p:nvGrpSpPr>
          <p:cNvPr id="34" name="组合 33"/>
          <p:cNvGrpSpPr/>
          <p:nvPr/>
        </p:nvGrpSpPr>
        <p:grpSpPr>
          <a:xfrm>
            <a:off x="3497231" y="4178080"/>
            <a:ext cx="1095018" cy="466889"/>
            <a:chOff x="4679448" y="4427773"/>
            <a:chExt cx="1460023" cy="622519"/>
          </a:xfrm>
        </p:grpSpPr>
        <p:sp>
          <p:nvSpPr>
            <p:cNvPr id="29" name="文本框 28"/>
            <p:cNvSpPr txBox="1"/>
            <p:nvPr/>
          </p:nvSpPr>
          <p:spPr>
            <a:xfrm>
              <a:off x="5739362" y="4742516"/>
              <a:ext cx="400109" cy="307776"/>
            </a:xfrm>
            <a:prstGeom prst="rect">
              <a:avLst/>
            </a:prstGeom>
            <a:noFill/>
          </p:spPr>
          <p:txBody>
            <a:bodyPr wrap="none" rtlCol="0">
              <a:spAutoFit/>
            </a:bodyPr>
            <a:lstStyle/>
            <a:p>
              <a:r>
                <a:rPr lang="en-US" altLang="zh-CN" sz="900" dirty="0"/>
                <a:t>37</a:t>
              </a:r>
              <a:endParaRPr lang="zh-CN" altLang="en-US" sz="900" dirty="0"/>
            </a:p>
          </p:txBody>
        </p:sp>
        <p:sp>
          <p:nvSpPr>
            <p:cNvPr id="33" name="矩形 32"/>
            <p:cNvSpPr/>
            <p:nvPr/>
          </p:nvSpPr>
          <p:spPr>
            <a:xfrm>
              <a:off x="4679448" y="4427773"/>
              <a:ext cx="1252321" cy="34064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kern="0" dirty="0">
                  <a:solidFill>
                    <a:srgbClr val="0C0CC6"/>
                  </a:solidFill>
                  <a:latin typeface="华文楷体" panose="02010600040101010101" pitchFamily="2" charset="-122"/>
                  <a:ea typeface="华文楷体" panose="02010600040101010101" pitchFamily="2" charset="-122"/>
                </a:rPr>
                <a:t>P</a:t>
              </a:r>
              <a:r>
                <a:rPr lang="en-US" altLang="zh-CN" sz="1350" b="1" kern="0" baseline="-25000" dirty="0">
                  <a:solidFill>
                    <a:srgbClr val="0C0CC6"/>
                  </a:solidFill>
                  <a:latin typeface="华文楷体" panose="02010600040101010101" pitchFamily="2" charset="-122"/>
                  <a:ea typeface="华文楷体" panose="02010600040101010101" pitchFamily="2" charset="-122"/>
                </a:rPr>
                <a:t>3</a:t>
              </a:r>
              <a:endParaRPr lang="zh-CN" altLang="zh-CN" sz="1350" b="1" kern="100" dirty="0">
                <a:solidFill>
                  <a:srgbClr val="0C0CC6"/>
                </a:solidFill>
                <a:latin typeface="华文楷体" panose="02010600040101010101" pitchFamily="2" charset="-122"/>
                <a:ea typeface="华文楷体" panose="02010600040101010101" pitchFamily="2" charset="-122"/>
              </a:endParaRPr>
            </a:p>
          </p:txBody>
        </p:sp>
      </p:grpSp>
      <p:sp>
        <p:nvSpPr>
          <p:cNvPr id="35" name="文本框 34"/>
          <p:cNvSpPr txBox="1"/>
          <p:nvPr/>
        </p:nvSpPr>
        <p:spPr>
          <a:xfrm>
            <a:off x="968599" y="4730911"/>
            <a:ext cx="3809184" cy="300082"/>
          </a:xfrm>
          <a:prstGeom prst="rect">
            <a:avLst/>
          </a:prstGeom>
          <a:noFill/>
        </p:spPr>
        <p:txBody>
          <a:bodyPr wrap="none" rtlCol="0">
            <a:spAutoFit/>
          </a:bodyPr>
          <a:lstStyle/>
          <a:p>
            <a:r>
              <a:rPr lang="zh-CN" altLang="en-US" sz="1350" b="1" dirty="0">
                <a:solidFill>
                  <a:srgbClr val="0C0CC6"/>
                </a:solidFill>
                <a:latin typeface="Times New Roman" panose="02020603050405020304" pitchFamily="18" charset="0"/>
                <a:cs typeface="Times New Roman" panose="02020603050405020304" pitchFamily="18" charset="0"/>
              </a:rPr>
              <a:t>各进程等待时间：</a:t>
            </a:r>
            <a:r>
              <a:rPr lang="en-US" altLang="zh-CN" sz="1350" b="1" dirty="0">
                <a:solidFill>
                  <a:srgbClr val="0C0CC6"/>
                </a:solidFill>
                <a:latin typeface="Times New Roman" panose="02020603050405020304" pitchFamily="18" charset="0"/>
                <a:cs typeface="Times New Roman" panose="02020603050405020304" pitchFamily="18" charset="0"/>
              </a:rPr>
              <a:t>W1=0</a:t>
            </a:r>
            <a:r>
              <a:rPr lang="zh-CN" altLang="en-US" sz="1350" b="1" dirty="0">
                <a:solidFill>
                  <a:srgbClr val="0C0CC6"/>
                </a:solidFill>
                <a:latin typeface="Times New Roman" panose="02020603050405020304" pitchFamily="18" charset="0"/>
                <a:cs typeface="Times New Roman" panose="02020603050405020304" pitchFamily="18" charset="0"/>
              </a:rPr>
              <a:t>；     </a:t>
            </a:r>
            <a:r>
              <a:rPr lang="en-US" altLang="zh-CN" sz="1350" b="1" dirty="0">
                <a:solidFill>
                  <a:srgbClr val="0C0CC6"/>
                </a:solidFill>
                <a:latin typeface="Times New Roman" panose="02020603050405020304" pitchFamily="18" charset="0"/>
                <a:cs typeface="Times New Roman" panose="02020603050405020304" pitchFamily="18" charset="0"/>
              </a:rPr>
              <a:t>W2=30</a:t>
            </a:r>
            <a:r>
              <a:rPr lang="zh-CN" altLang="en-US" sz="1350" b="1" dirty="0">
                <a:solidFill>
                  <a:srgbClr val="0C0CC6"/>
                </a:solidFill>
                <a:latin typeface="Times New Roman" panose="02020603050405020304" pitchFamily="18" charset="0"/>
                <a:cs typeface="Times New Roman" panose="02020603050405020304" pitchFamily="18" charset="0"/>
              </a:rPr>
              <a:t>；  </a:t>
            </a:r>
            <a:r>
              <a:rPr lang="en-US" altLang="zh-CN" sz="1350" b="1" dirty="0">
                <a:solidFill>
                  <a:srgbClr val="0C0CC6"/>
                </a:solidFill>
                <a:latin typeface="Times New Roman" panose="02020603050405020304" pitchFamily="18" charset="0"/>
                <a:cs typeface="Times New Roman" panose="02020603050405020304" pitchFamily="18" charset="0"/>
              </a:rPr>
              <a:t>W3=35</a:t>
            </a:r>
            <a:r>
              <a:rPr lang="zh-CN" altLang="en-US" sz="1350" b="1" dirty="0">
                <a:solidFill>
                  <a:srgbClr val="0C0CC6"/>
                </a:solidFill>
                <a:latin typeface="Times New Roman" panose="02020603050405020304" pitchFamily="18" charset="0"/>
                <a:cs typeface="Times New Roman" panose="02020603050405020304" pitchFamily="18" charset="0"/>
              </a:rPr>
              <a:t>  </a:t>
            </a:r>
            <a:endParaRPr lang="zh-CN" altLang="en-US" sz="1350" b="1" dirty="0">
              <a:solidFill>
                <a:srgbClr val="0C0CC6"/>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1906" y="2017991"/>
            <a:ext cx="4405394" cy="1442959"/>
          </a:xfrm>
          <a:prstGeom prst="rect">
            <a:avLst/>
          </a:prstGeom>
        </p:spPr>
        <p:txBody>
          <a:bodyPr wrap="square">
            <a:spAutoFit/>
          </a:bodyPr>
          <a:lstStyle/>
          <a:p>
            <a:pPr indent="200025">
              <a:lnSpc>
                <a:spcPct val="150000"/>
              </a:lnSpc>
            </a:pPr>
            <a:r>
              <a:rPr lang="en-US" altLang="zh-CN" sz="15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1500" b="1" kern="100" dirty="0">
              <a:latin typeface="华文楷体" panose="02010600040101010101" pitchFamily="2" charset="-122"/>
              <a:ea typeface="华文楷体" panose="02010600040101010101" pitchFamily="2" charset="-122"/>
            </a:endParaRPr>
          </a:p>
          <a:p>
            <a:pPr indent="200025">
              <a:lnSpc>
                <a:spcPct val="150000"/>
              </a:lnSpc>
            </a:pPr>
            <a:r>
              <a:rPr lang="zh-CN" altLang="zh-CN" sz="1500" kern="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调整进程顺序为：</a:t>
            </a:r>
            <a:r>
              <a:rPr lang="en-US" altLang="zh-CN" sz="1500" kern="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P</a:t>
            </a:r>
            <a:r>
              <a:rPr lang="en-US" altLang="zh-CN" sz="1500" kern="0" baseline="-2500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3</a:t>
            </a:r>
            <a:r>
              <a:rPr lang="zh-CN" altLang="zh-CN" sz="1500" kern="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a:t>
            </a:r>
            <a:r>
              <a:rPr lang="en-US" altLang="zh-CN" sz="1500" kern="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P</a:t>
            </a:r>
            <a:r>
              <a:rPr lang="en-US" altLang="zh-CN" sz="1500" kern="0" baseline="-2500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2</a:t>
            </a:r>
            <a:r>
              <a:rPr lang="zh-CN" altLang="zh-CN" sz="1500" kern="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a:t>
            </a:r>
            <a:r>
              <a:rPr lang="en-US" altLang="zh-CN" sz="1500" kern="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P</a:t>
            </a:r>
            <a:r>
              <a:rPr lang="en-US" altLang="zh-CN" sz="1500" kern="0" baseline="-2500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1</a:t>
            </a:r>
            <a:r>
              <a:rPr lang="en-US" altLang="zh-CN" sz="1500" kern="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 </a:t>
            </a:r>
            <a:r>
              <a:rPr lang="zh-CN" altLang="zh-CN" sz="1500" kern="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rPr>
              <a:t>，则三个进程执行结果的</a:t>
            </a:r>
            <a:endParaRPr lang="en-US" altLang="zh-CN" sz="1500" kern="0" dirty="0">
              <a:solidFill>
                <a:srgbClr val="0C0CC6"/>
              </a:solidFill>
              <a:latin typeface="方正粗黑宋简体" panose="02000000000000000000" pitchFamily="2" charset="-122"/>
              <a:ea typeface="方正粗黑宋简体" panose="02000000000000000000" pitchFamily="2" charset="-122"/>
              <a:cs typeface="宋体" panose="02010600030101010101" pitchFamily="2" charset="-122"/>
            </a:endParaRPr>
          </a:p>
          <a:p>
            <a:pPr indent="200025">
              <a:lnSpc>
                <a:spcPct val="150000"/>
              </a:lnSpc>
            </a:pPr>
            <a:r>
              <a:rPr lang="zh-CN" altLang="en-US" sz="1500" kern="0" dirty="0">
                <a:solidFill>
                  <a:srgbClr val="C00000"/>
                </a:solidFill>
                <a:latin typeface="华文琥珀" panose="02010800040101010101" pitchFamily="2" charset="-122"/>
                <a:ea typeface="华文琥珀" panose="02010800040101010101" pitchFamily="2" charset="-122"/>
                <a:cs typeface="宋体" panose="02010600030101010101" pitchFamily="2" charset="-122"/>
              </a:rPr>
              <a:t>甘特</a:t>
            </a:r>
            <a:r>
              <a:rPr lang="zh-CN" altLang="zh-CN" sz="1500" kern="0" dirty="0">
                <a:solidFill>
                  <a:srgbClr val="C00000"/>
                </a:solidFill>
                <a:latin typeface="华文琥珀" panose="02010800040101010101" pitchFamily="2" charset="-122"/>
                <a:ea typeface="华文琥珀" panose="02010800040101010101" pitchFamily="2" charset="-122"/>
                <a:cs typeface="宋体" panose="02010600030101010101" pitchFamily="2" charset="-122"/>
              </a:rPr>
              <a:t>图则如下所示：</a:t>
            </a:r>
            <a:endParaRPr lang="zh-CN" altLang="zh-CN" sz="1500" kern="100" dirty="0">
              <a:solidFill>
                <a:srgbClr val="C00000"/>
              </a:solidFill>
              <a:latin typeface="华文琥珀" panose="02010800040101010101" pitchFamily="2" charset="-122"/>
              <a:ea typeface="华文琥珀" panose="02010800040101010101" pitchFamily="2" charset="-122"/>
            </a:endParaRPr>
          </a:p>
        </p:txBody>
      </p:sp>
      <p:graphicFrame>
        <p:nvGraphicFramePr>
          <p:cNvPr id="6" name="表格 5"/>
          <p:cNvGraphicFramePr>
            <a:graphicFrameLocks noGrp="1"/>
          </p:cNvGraphicFramePr>
          <p:nvPr/>
        </p:nvGraphicFramePr>
        <p:xfrm>
          <a:off x="5249993" y="1936333"/>
          <a:ext cx="2362480" cy="1228727"/>
        </p:xfrm>
        <a:graphic>
          <a:graphicData uri="http://schemas.openxmlformats.org/drawingml/2006/table">
            <a:tbl>
              <a:tblPr firstRow="1" firstCol="1" bandRow="1">
                <a:tableStyleId>{5C22544A-7EE6-4342-B048-85BDC9FD1C3A}</a:tableStyleId>
              </a:tblPr>
              <a:tblGrid>
                <a:gridCol w="1181240"/>
                <a:gridCol w="1181240"/>
              </a:tblGrid>
              <a:tr h="328613">
                <a:tc>
                  <a:txBody>
                    <a:bodyPr/>
                    <a:lstStyle/>
                    <a:p>
                      <a:pPr algn="ctr">
                        <a:spcAft>
                          <a:spcPts val="0"/>
                        </a:spcAft>
                      </a:pPr>
                      <a:r>
                        <a:rPr lang="zh-CN" sz="1500" b="1" u="sng" kern="0" dirty="0">
                          <a:solidFill>
                            <a:srgbClr val="FFFF66"/>
                          </a:solidFill>
                          <a:effectLst/>
                          <a:latin typeface="华文楷体" panose="02010600040101010101" pitchFamily="2" charset="-122"/>
                          <a:ea typeface="华文楷体" panose="02010600040101010101" pitchFamily="2" charset="-122"/>
                        </a:rPr>
                        <a:t>进程</a:t>
                      </a:r>
                      <a:endParaRPr lang="zh-CN" sz="1500" b="1" kern="100" dirty="0">
                        <a:solidFill>
                          <a:srgbClr val="FFFF66"/>
                        </a:solidFill>
                        <a:effectLst/>
                        <a:latin typeface="华文楷体" panose="02010600040101010101" pitchFamily="2" charset="-122"/>
                        <a:ea typeface="华文楷体" panose="02010600040101010101" pitchFamily="2" charset="-122"/>
                      </a:endParaRPr>
                    </a:p>
                  </a:txBody>
                  <a:tcPr marL="35719" marR="35719" marT="50006" marB="50006" anchor="ctr">
                    <a:solidFill>
                      <a:srgbClr val="0C0CC6"/>
                    </a:solidFill>
                  </a:tcPr>
                </a:tc>
                <a:tc>
                  <a:txBody>
                    <a:bodyPr/>
                    <a:lstStyle/>
                    <a:p>
                      <a:pPr algn="ctr">
                        <a:spcAft>
                          <a:spcPts val="0"/>
                        </a:spcAft>
                      </a:pPr>
                      <a:r>
                        <a:rPr lang="zh-CN" sz="1500" b="1" u="sng" kern="0">
                          <a:solidFill>
                            <a:srgbClr val="FFFF66"/>
                          </a:solidFill>
                          <a:effectLst/>
                          <a:latin typeface="华文楷体" panose="02010600040101010101" pitchFamily="2" charset="-122"/>
                          <a:ea typeface="华文楷体" panose="02010600040101010101" pitchFamily="2" charset="-122"/>
                        </a:rPr>
                        <a:t>执行时间</a:t>
                      </a:r>
                      <a:endParaRPr lang="zh-CN" sz="1500" b="1" kern="100">
                        <a:solidFill>
                          <a:srgbClr val="FFFF66"/>
                        </a:solidFill>
                        <a:effectLst/>
                        <a:latin typeface="华文楷体" panose="02010600040101010101" pitchFamily="2" charset="-122"/>
                        <a:ea typeface="华文楷体" panose="02010600040101010101" pitchFamily="2" charset="-122"/>
                      </a:endParaRPr>
                    </a:p>
                  </a:txBody>
                  <a:tcPr marL="35719" marR="35719" marT="50006" marB="50006" anchor="ctr">
                    <a:solidFill>
                      <a:srgbClr val="0C0CC6"/>
                    </a:solidFill>
                  </a:tcPr>
                </a:tc>
              </a:tr>
              <a:tr h="300038">
                <a:tc>
                  <a:txBody>
                    <a:bodyPr/>
                    <a:lstStyle/>
                    <a:p>
                      <a:pPr algn="ctr">
                        <a:spcAft>
                          <a:spcPts val="0"/>
                        </a:spcAft>
                      </a:pPr>
                      <a:r>
                        <a:rPr lang="en-US" sz="1500" b="1" kern="0" dirty="0">
                          <a:solidFill>
                            <a:srgbClr val="FFFF66"/>
                          </a:solidFill>
                          <a:effectLst/>
                          <a:latin typeface="华文楷体" panose="02010600040101010101" pitchFamily="2" charset="-122"/>
                          <a:ea typeface="华文楷体" panose="02010600040101010101" pitchFamily="2" charset="-122"/>
                        </a:rPr>
                        <a:t>P</a:t>
                      </a:r>
                      <a:r>
                        <a:rPr lang="en-US" sz="1500" b="1" kern="0" baseline="-25000" dirty="0">
                          <a:solidFill>
                            <a:srgbClr val="FFFF66"/>
                          </a:solidFill>
                          <a:effectLst/>
                          <a:latin typeface="华文楷体" panose="02010600040101010101" pitchFamily="2" charset="-122"/>
                          <a:ea typeface="华文楷体" panose="02010600040101010101" pitchFamily="2" charset="-122"/>
                        </a:rPr>
                        <a:t>3</a:t>
                      </a:r>
                      <a:endParaRPr lang="zh-CN" sz="1500" b="1"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c>
                  <a:txBody>
                    <a:bodyPr/>
                    <a:lstStyle/>
                    <a:p>
                      <a:pPr algn="ctr">
                        <a:spcAft>
                          <a:spcPts val="0"/>
                        </a:spcAft>
                      </a:pPr>
                      <a:r>
                        <a:rPr lang="en-US" sz="1500" b="1" kern="0" dirty="0">
                          <a:solidFill>
                            <a:srgbClr val="FFFF66"/>
                          </a:solidFill>
                          <a:effectLst/>
                          <a:latin typeface="华文楷体" panose="02010600040101010101" pitchFamily="2" charset="-122"/>
                          <a:ea typeface="华文楷体" panose="02010600040101010101" pitchFamily="2" charset="-122"/>
                        </a:rPr>
                        <a:t>2</a:t>
                      </a:r>
                      <a:endParaRPr lang="zh-CN" sz="1500" b="1"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r>
              <a:tr h="300038">
                <a:tc>
                  <a:txBody>
                    <a:bodyPr/>
                    <a:lstStyle/>
                    <a:p>
                      <a:pPr algn="ctr">
                        <a:spcAft>
                          <a:spcPts val="0"/>
                        </a:spcAft>
                      </a:pPr>
                      <a:r>
                        <a:rPr lang="en-US" sz="1500" b="1" kern="0">
                          <a:solidFill>
                            <a:srgbClr val="FFFF66"/>
                          </a:solidFill>
                          <a:effectLst/>
                          <a:latin typeface="华文楷体" panose="02010600040101010101" pitchFamily="2" charset="-122"/>
                          <a:ea typeface="华文楷体" panose="02010600040101010101" pitchFamily="2" charset="-122"/>
                        </a:rPr>
                        <a:t>P</a:t>
                      </a:r>
                      <a:r>
                        <a:rPr lang="en-US" sz="1500" b="1" kern="0" baseline="-25000">
                          <a:solidFill>
                            <a:srgbClr val="FFFF66"/>
                          </a:solidFill>
                          <a:effectLst/>
                          <a:latin typeface="华文楷体" panose="02010600040101010101" pitchFamily="2" charset="-122"/>
                          <a:ea typeface="华文楷体" panose="02010600040101010101" pitchFamily="2" charset="-122"/>
                        </a:rPr>
                        <a:t>2</a:t>
                      </a:r>
                      <a:endParaRPr lang="zh-CN" sz="1500" b="1" kern="10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c>
                  <a:txBody>
                    <a:bodyPr/>
                    <a:lstStyle/>
                    <a:p>
                      <a:pPr algn="ctr">
                        <a:spcAft>
                          <a:spcPts val="0"/>
                        </a:spcAft>
                      </a:pPr>
                      <a:r>
                        <a:rPr lang="en-US" sz="1500" b="1" kern="0" dirty="0">
                          <a:solidFill>
                            <a:srgbClr val="FFFF66"/>
                          </a:solidFill>
                          <a:effectLst/>
                          <a:latin typeface="华文楷体" panose="02010600040101010101" pitchFamily="2" charset="-122"/>
                          <a:ea typeface="华文楷体" panose="02010600040101010101" pitchFamily="2" charset="-122"/>
                        </a:rPr>
                        <a:t>5</a:t>
                      </a:r>
                      <a:endParaRPr lang="zh-CN" sz="1500" b="1"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r>
              <a:tr h="300038">
                <a:tc>
                  <a:txBody>
                    <a:bodyPr/>
                    <a:lstStyle/>
                    <a:p>
                      <a:pPr algn="ctr">
                        <a:spcAft>
                          <a:spcPts val="0"/>
                        </a:spcAft>
                      </a:pPr>
                      <a:r>
                        <a:rPr lang="en-US" sz="1500" b="1" kern="0" dirty="0">
                          <a:solidFill>
                            <a:srgbClr val="FFFF66"/>
                          </a:solidFill>
                          <a:effectLst/>
                          <a:latin typeface="华文楷体" panose="02010600040101010101" pitchFamily="2" charset="-122"/>
                          <a:ea typeface="华文楷体" panose="02010600040101010101" pitchFamily="2" charset="-122"/>
                        </a:rPr>
                        <a:t>P</a:t>
                      </a:r>
                      <a:r>
                        <a:rPr lang="en-US" sz="1500" b="1" kern="0" baseline="-25000" dirty="0">
                          <a:solidFill>
                            <a:srgbClr val="FFFF66"/>
                          </a:solidFill>
                          <a:effectLst/>
                          <a:latin typeface="华文楷体" panose="02010600040101010101" pitchFamily="2" charset="-122"/>
                          <a:ea typeface="华文楷体" panose="02010600040101010101" pitchFamily="2" charset="-122"/>
                        </a:rPr>
                        <a:t>1</a:t>
                      </a:r>
                      <a:endParaRPr lang="zh-CN" sz="1500" b="1"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c>
                  <a:txBody>
                    <a:bodyPr/>
                    <a:lstStyle/>
                    <a:p>
                      <a:pPr algn="ctr">
                        <a:spcAft>
                          <a:spcPts val="0"/>
                        </a:spcAft>
                      </a:pPr>
                      <a:r>
                        <a:rPr lang="en-US" sz="1500" b="1" kern="0" dirty="0">
                          <a:solidFill>
                            <a:srgbClr val="FFFF66"/>
                          </a:solidFill>
                          <a:effectLst/>
                          <a:latin typeface="华文楷体" panose="02010600040101010101" pitchFamily="2" charset="-122"/>
                          <a:ea typeface="华文楷体" panose="02010600040101010101" pitchFamily="2" charset="-122"/>
                        </a:rPr>
                        <a:t>30</a:t>
                      </a:r>
                      <a:endParaRPr lang="zh-CN" sz="1500" b="1" kern="100" dirty="0">
                        <a:solidFill>
                          <a:srgbClr val="FFFF66"/>
                        </a:solidFill>
                        <a:effectLst/>
                        <a:latin typeface="华文楷体" panose="02010600040101010101" pitchFamily="2" charset="-122"/>
                        <a:ea typeface="华文楷体" panose="02010600040101010101" pitchFamily="2" charset="-122"/>
                      </a:endParaRPr>
                    </a:p>
                  </a:txBody>
                  <a:tcPr marL="35719" marR="35719" marT="35719" marB="35719" anchor="ctr">
                    <a:solidFill>
                      <a:srgbClr val="0C0CC6"/>
                    </a:solidFill>
                  </a:tcPr>
                </a:tc>
              </a:tr>
            </a:tbl>
          </a:graphicData>
        </a:graphic>
      </p:graphicFrame>
      <p:sp>
        <p:nvSpPr>
          <p:cNvPr id="8" name="矩形 7"/>
          <p:cNvSpPr/>
          <p:nvPr/>
        </p:nvSpPr>
        <p:spPr>
          <a:xfrm>
            <a:off x="1804027" y="4134551"/>
            <a:ext cx="3095719" cy="369332"/>
          </a:xfrm>
          <a:prstGeom prst="rect">
            <a:avLst/>
          </a:prstGeom>
        </p:spPr>
        <p:txBody>
          <a:bodyPr wrap="non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平均等待时间为</a:t>
            </a:r>
            <a:r>
              <a:rPr lang="en-US" altLang="zh-CN"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(0+2+7)=3ms</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9" name="矩形 8"/>
          <p:cNvSpPr/>
          <p:nvPr/>
        </p:nvSpPr>
        <p:spPr>
          <a:xfrm>
            <a:off x="449896" y="4669807"/>
            <a:ext cx="5058380" cy="784830"/>
          </a:xfrm>
          <a:prstGeom prst="rect">
            <a:avLst/>
          </a:prstGeom>
          <a:solidFill>
            <a:srgbClr val="0C0CC6"/>
          </a:solidFill>
          <a:ln w="19050">
            <a:solidFill>
              <a:schemeClr val="tx1"/>
            </a:solidFill>
          </a:ln>
        </p:spPr>
        <p:txBody>
          <a:bodyPr wrap="square">
            <a:spAutoFit/>
          </a:bodyPr>
          <a:lstStyle/>
          <a:p>
            <a:pPr marL="214630" indent="-214630">
              <a:buFont typeface="Wingdings" panose="05000000000000000000" pitchFamily="2" charset="2"/>
              <a:buChar char="p"/>
            </a:pPr>
            <a:r>
              <a:rPr lang="zh-CN" altLang="zh-CN" sz="1500"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总的来说，</a:t>
            </a:r>
            <a:r>
              <a:rPr lang="en-US" altLang="zh-CN" sz="1500" b="1" kern="100" dirty="0">
                <a:solidFill>
                  <a:srgbClr val="FFFF00"/>
                </a:solidFill>
                <a:latin typeface="华文楷体" panose="02010600040101010101" pitchFamily="2" charset="-122"/>
                <a:ea typeface="华文楷体" panose="02010600040101010101" pitchFamily="2" charset="-122"/>
              </a:rPr>
              <a:t>FCFS</a:t>
            </a:r>
            <a:r>
              <a:rPr lang="zh-CN" altLang="zh-CN" sz="1500"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调度算法实现简单，但它对短进程不利</a:t>
            </a:r>
            <a:r>
              <a:rPr lang="zh-CN" altLang="en-US" sz="1500"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sz="1500"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1500"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a:p>
            <a:pPr marL="214630" indent="-214630">
              <a:buFont typeface="Wingdings" panose="05000000000000000000" pitchFamily="2" charset="2"/>
              <a:buChar char="p"/>
            </a:pPr>
            <a:r>
              <a:rPr lang="en-US" altLang="zh-CN" sz="1500" b="1" dirty="0">
                <a:solidFill>
                  <a:srgbClr val="FFFF00"/>
                </a:solidFill>
                <a:latin typeface="华文楷体" panose="02010600040101010101" pitchFamily="2" charset="-122"/>
                <a:ea typeface="华文楷体" panose="02010600040101010101" pitchFamily="2" charset="-122"/>
              </a:rPr>
              <a:t>FCFS</a:t>
            </a:r>
            <a:r>
              <a:rPr lang="zh-CN" altLang="zh-CN" sz="1500" b="1" dirty="0">
                <a:solidFill>
                  <a:srgbClr val="FFFF00"/>
                </a:solidFill>
                <a:latin typeface="华文楷体" panose="02010600040101010101" pitchFamily="2" charset="-122"/>
                <a:ea typeface="华文楷体" panose="02010600040101010101" pitchFamily="2" charset="-122"/>
              </a:rPr>
              <a:t>调度算法有时候还会产生“护航效</a:t>
            </a:r>
            <a:r>
              <a:rPr lang="zh-CN" altLang="en-US" sz="1500" b="1" dirty="0">
                <a:solidFill>
                  <a:srgbClr val="FFFF00"/>
                </a:solidFill>
                <a:latin typeface="华文楷体" panose="02010600040101010101" pitchFamily="2" charset="-122"/>
                <a:ea typeface="华文楷体" panose="02010600040101010101" pitchFamily="2" charset="-122"/>
              </a:rPr>
              <a:t>应</a:t>
            </a:r>
            <a:r>
              <a:rPr lang="zh-CN" altLang="zh-CN" sz="1500" b="1" dirty="0">
                <a:solidFill>
                  <a:srgbClr val="FFFF00"/>
                </a:solidFill>
                <a:latin typeface="华文楷体" panose="02010600040101010101" pitchFamily="2" charset="-122"/>
                <a:ea typeface="华文楷体" panose="02010600040101010101" pitchFamily="2" charset="-122"/>
              </a:rPr>
              <a:t>”</a:t>
            </a:r>
            <a:endParaRPr lang="zh-CN" altLang="en-US" sz="1500" b="1" dirty="0">
              <a:solidFill>
                <a:srgbClr val="FFFF00"/>
              </a:solidFill>
              <a:latin typeface="华文楷体" panose="02010600040101010101" pitchFamily="2" charset="-122"/>
              <a:ea typeface="华文楷体" panose="02010600040101010101" pitchFamily="2" charset="-122"/>
            </a:endParaRPr>
          </a:p>
        </p:txBody>
      </p:sp>
      <p:sp>
        <p:nvSpPr>
          <p:cNvPr id="10" name="矩形 9"/>
          <p:cNvSpPr/>
          <p:nvPr/>
        </p:nvSpPr>
        <p:spPr>
          <a:xfrm>
            <a:off x="1036416" y="1653144"/>
            <a:ext cx="2290384" cy="415498"/>
          </a:xfrm>
          <a:prstGeom prst="rect">
            <a:avLst/>
          </a:prstGeom>
        </p:spPr>
        <p:txBody>
          <a:bodyPr wrap="square">
            <a:spAutoFit/>
          </a:bodyPr>
          <a:lstStyle/>
          <a:p>
            <a:r>
              <a:rPr lang="zh-CN" altLang="zh-CN" sz="2100" dirty="0">
                <a:solidFill>
                  <a:srgbClr val="6C0000"/>
                </a:solidFill>
                <a:latin typeface="方正粗黑宋简体" panose="02000000000000000000" pitchFamily="2" charset="-122"/>
                <a:ea typeface="方正粗黑宋简体" panose="02000000000000000000" pitchFamily="2" charset="-122"/>
              </a:rPr>
              <a:t>先来先服务</a:t>
            </a:r>
            <a:r>
              <a:rPr lang="zh-CN" altLang="en-US" sz="2100" dirty="0">
                <a:solidFill>
                  <a:srgbClr val="6C0000"/>
                </a:solidFill>
                <a:latin typeface="方正粗黑宋简体" panose="02000000000000000000" pitchFamily="2" charset="-122"/>
                <a:ea typeface="方正粗黑宋简体" panose="02000000000000000000" pitchFamily="2" charset="-122"/>
              </a:rPr>
              <a:t>（续）</a:t>
            </a:r>
            <a:endParaRPr lang="zh-CN" altLang="en-US" sz="2100" dirty="0">
              <a:solidFill>
                <a:srgbClr val="6C0000"/>
              </a:solidFill>
              <a:latin typeface="方正粗黑宋简体" panose="02000000000000000000" pitchFamily="2" charset="-122"/>
              <a:ea typeface="方正粗黑宋简体" panose="02000000000000000000" pitchFamily="2" charset="-122"/>
            </a:endParaRPr>
          </a:p>
        </p:txBody>
      </p:sp>
      <p:sp>
        <p:nvSpPr>
          <p:cNvPr id="11" name="矩形 10"/>
          <p:cNvSpPr/>
          <p:nvPr/>
        </p:nvSpPr>
        <p:spPr>
          <a:xfrm>
            <a:off x="939976" y="1678544"/>
            <a:ext cx="96440" cy="283189"/>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Text Placeholder 1"/>
          <p:cNvSpPr txBox="1"/>
          <p:nvPr/>
        </p:nvSpPr>
        <p:spPr>
          <a:xfrm>
            <a:off x="592397" y="406414"/>
            <a:ext cx="4662374"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0" dirty="0">
                <a:latin typeface="方正粗黑宋简体" panose="02000000000000000000" pitchFamily="2" charset="-122"/>
                <a:ea typeface="方正粗黑宋简体" panose="02000000000000000000" pitchFamily="2" charset="-122"/>
              </a:rPr>
              <a:t>6.1 </a:t>
            </a:r>
            <a:r>
              <a:rPr lang="zh-CN" altLang="en-US" b="0" dirty="0">
                <a:latin typeface="方正粗黑宋简体" panose="02000000000000000000" pitchFamily="2" charset="-122"/>
                <a:ea typeface="方正粗黑宋简体" panose="02000000000000000000" pitchFamily="2" charset="-122"/>
              </a:rPr>
              <a:t>处理器调度</a:t>
            </a:r>
            <a:r>
              <a:rPr lang="en-US" altLang="zh-CN" b="0" dirty="0">
                <a:latin typeface="方正粗黑宋简体" panose="02000000000000000000" pitchFamily="2" charset="-122"/>
                <a:ea typeface="方正粗黑宋简体" panose="02000000000000000000" pitchFamily="2" charset="-122"/>
              </a:rPr>
              <a:t>——</a:t>
            </a:r>
            <a:r>
              <a:rPr lang="zh-CN" altLang="en-US" b="0" dirty="0">
                <a:latin typeface="方正粗黑宋简体" panose="02000000000000000000" pitchFamily="2" charset="-122"/>
                <a:ea typeface="方正粗黑宋简体" panose="02000000000000000000" pitchFamily="2" charset="-122"/>
              </a:rPr>
              <a:t>经典调度算法</a:t>
            </a:r>
            <a:endParaRPr lang="zh-CN" altLang="en-US" b="0" dirty="0">
              <a:latin typeface="方正粗黑宋简体" panose="02000000000000000000" pitchFamily="2" charset="-122"/>
              <a:ea typeface="方正粗黑宋简体" panose="02000000000000000000" pitchFamily="2" charset="-122"/>
            </a:endParaRPr>
          </a:p>
        </p:txBody>
      </p:sp>
      <p:grpSp>
        <p:nvGrpSpPr>
          <p:cNvPr id="13" name="组合 12"/>
          <p:cNvGrpSpPr/>
          <p:nvPr/>
        </p:nvGrpSpPr>
        <p:grpSpPr>
          <a:xfrm>
            <a:off x="3517274" y="3567400"/>
            <a:ext cx="2015528" cy="463986"/>
            <a:chOff x="907968" y="4427774"/>
            <a:chExt cx="2687371" cy="618648"/>
          </a:xfrm>
        </p:grpSpPr>
        <p:sp>
          <p:nvSpPr>
            <p:cNvPr id="14" name="矩形 13"/>
            <p:cNvSpPr/>
            <p:nvPr/>
          </p:nvSpPr>
          <p:spPr>
            <a:xfrm>
              <a:off x="907968" y="4427774"/>
              <a:ext cx="2504661" cy="3447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kern="0" dirty="0">
                  <a:solidFill>
                    <a:srgbClr val="0C0CC6"/>
                  </a:solidFill>
                  <a:latin typeface="华文楷体" panose="02010600040101010101" pitchFamily="2" charset="-122"/>
                  <a:ea typeface="华文楷体" panose="02010600040101010101" pitchFamily="2" charset="-122"/>
                </a:rPr>
                <a:t>P</a:t>
              </a:r>
              <a:r>
                <a:rPr lang="en-US" altLang="zh-CN" sz="1350" b="1" kern="0" baseline="-25000" dirty="0">
                  <a:solidFill>
                    <a:srgbClr val="0C0CC6"/>
                  </a:solidFill>
                  <a:latin typeface="华文楷体" panose="02010600040101010101" pitchFamily="2" charset="-122"/>
                  <a:ea typeface="华文楷体" panose="02010600040101010101" pitchFamily="2" charset="-122"/>
                </a:rPr>
                <a:t>1</a:t>
              </a:r>
              <a:endParaRPr lang="zh-CN" altLang="zh-CN" sz="1350" b="1" kern="100" dirty="0">
                <a:solidFill>
                  <a:srgbClr val="0C0CC6"/>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3195230" y="4738646"/>
              <a:ext cx="400109" cy="307776"/>
            </a:xfrm>
            <a:prstGeom prst="rect">
              <a:avLst/>
            </a:prstGeom>
            <a:noFill/>
          </p:spPr>
          <p:txBody>
            <a:bodyPr wrap="none" rtlCol="0">
              <a:spAutoFit/>
            </a:bodyPr>
            <a:lstStyle/>
            <a:p>
              <a:r>
                <a:rPr lang="en-US" altLang="zh-CN" sz="900" dirty="0"/>
                <a:t>37</a:t>
              </a:r>
              <a:endParaRPr lang="zh-CN" altLang="en-US" sz="900" dirty="0"/>
            </a:p>
          </p:txBody>
        </p:sp>
      </p:grpSp>
      <p:grpSp>
        <p:nvGrpSpPr>
          <p:cNvPr id="17" name="组合 16"/>
          <p:cNvGrpSpPr/>
          <p:nvPr/>
        </p:nvGrpSpPr>
        <p:grpSpPr>
          <a:xfrm>
            <a:off x="2594296" y="3567396"/>
            <a:ext cx="1061337" cy="476858"/>
            <a:chOff x="3413045" y="4381946"/>
            <a:chExt cx="1415116" cy="725789"/>
          </a:xfrm>
        </p:grpSpPr>
        <p:sp>
          <p:nvSpPr>
            <p:cNvPr id="18" name="文本框 17"/>
            <p:cNvSpPr txBox="1"/>
            <p:nvPr/>
          </p:nvSpPr>
          <p:spPr>
            <a:xfrm>
              <a:off x="4504996" y="4756404"/>
              <a:ext cx="323165" cy="351331"/>
            </a:xfrm>
            <a:prstGeom prst="rect">
              <a:avLst/>
            </a:prstGeom>
            <a:noFill/>
          </p:spPr>
          <p:txBody>
            <a:bodyPr wrap="none" rtlCol="0">
              <a:spAutoFit/>
            </a:bodyPr>
            <a:lstStyle/>
            <a:p>
              <a:r>
                <a:rPr lang="en-US" altLang="zh-CN" sz="900" dirty="0"/>
                <a:t>7</a:t>
              </a:r>
              <a:endParaRPr lang="zh-CN" altLang="en-US" sz="900" dirty="0"/>
            </a:p>
          </p:txBody>
        </p:sp>
        <p:sp>
          <p:nvSpPr>
            <p:cNvPr id="19" name="矩形 18"/>
            <p:cNvSpPr/>
            <p:nvPr/>
          </p:nvSpPr>
          <p:spPr>
            <a:xfrm>
              <a:off x="3413045" y="4381946"/>
              <a:ext cx="1252321" cy="3905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kern="0" dirty="0">
                  <a:solidFill>
                    <a:srgbClr val="0C0CC6"/>
                  </a:solidFill>
                  <a:latin typeface="华文楷体" panose="02010600040101010101" pitchFamily="2" charset="-122"/>
                  <a:ea typeface="华文楷体" panose="02010600040101010101" pitchFamily="2" charset="-122"/>
                </a:rPr>
                <a:t>P</a:t>
              </a:r>
              <a:r>
                <a:rPr lang="en-US" altLang="zh-CN" sz="1350" b="1" kern="0" baseline="-25000" dirty="0">
                  <a:solidFill>
                    <a:srgbClr val="0C0CC6"/>
                  </a:solidFill>
                  <a:latin typeface="华文楷体" panose="02010600040101010101" pitchFamily="2" charset="-122"/>
                  <a:ea typeface="华文楷体" panose="02010600040101010101" pitchFamily="2" charset="-122"/>
                </a:rPr>
                <a:t>2</a:t>
              </a:r>
              <a:endParaRPr lang="zh-CN" altLang="zh-CN" sz="1350" b="1" kern="100" dirty="0">
                <a:solidFill>
                  <a:srgbClr val="0C0CC6"/>
                </a:solidFill>
                <a:latin typeface="华文楷体" panose="02010600040101010101" pitchFamily="2" charset="-122"/>
                <a:ea typeface="华文楷体" panose="02010600040101010101" pitchFamily="2" charset="-122"/>
              </a:endParaRPr>
            </a:p>
          </p:txBody>
        </p:sp>
      </p:grpSp>
      <p:grpSp>
        <p:nvGrpSpPr>
          <p:cNvPr id="20" name="组合 19"/>
          <p:cNvGrpSpPr/>
          <p:nvPr/>
        </p:nvGrpSpPr>
        <p:grpSpPr>
          <a:xfrm>
            <a:off x="1654055" y="3567400"/>
            <a:ext cx="1037310" cy="466889"/>
            <a:chOff x="4679448" y="4427773"/>
            <a:chExt cx="1383079" cy="622519"/>
          </a:xfrm>
        </p:grpSpPr>
        <p:sp>
          <p:nvSpPr>
            <p:cNvPr id="21" name="文本框 20"/>
            <p:cNvSpPr txBox="1"/>
            <p:nvPr/>
          </p:nvSpPr>
          <p:spPr>
            <a:xfrm>
              <a:off x="5739362" y="4742516"/>
              <a:ext cx="323165" cy="307776"/>
            </a:xfrm>
            <a:prstGeom prst="rect">
              <a:avLst/>
            </a:prstGeom>
            <a:noFill/>
          </p:spPr>
          <p:txBody>
            <a:bodyPr wrap="none" rtlCol="0">
              <a:spAutoFit/>
            </a:bodyPr>
            <a:lstStyle/>
            <a:p>
              <a:r>
                <a:rPr lang="en-US" altLang="zh-CN" sz="900" dirty="0"/>
                <a:t>2</a:t>
              </a:r>
              <a:endParaRPr lang="zh-CN" altLang="en-US" sz="900" dirty="0"/>
            </a:p>
          </p:txBody>
        </p:sp>
        <p:sp>
          <p:nvSpPr>
            <p:cNvPr id="22" name="矩形 21"/>
            <p:cNvSpPr/>
            <p:nvPr/>
          </p:nvSpPr>
          <p:spPr>
            <a:xfrm>
              <a:off x="4679448" y="4427773"/>
              <a:ext cx="1252321" cy="34064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kern="0" dirty="0">
                  <a:solidFill>
                    <a:srgbClr val="0C0CC6"/>
                  </a:solidFill>
                  <a:latin typeface="华文楷体" panose="02010600040101010101" pitchFamily="2" charset="-122"/>
                  <a:ea typeface="华文楷体" panose="02010600040101010101" pitchFamily="2" charset="-122"/>
                </a:rPr>
                <a:t>P</a:t>
              </a:r>
              <a:r>
                <a:rPr lang="en-US" altLang="zh-CN" sz="1350" b="1" kern="0" baseline="-25000" dirty="0">
                  <a:solidFill>
                    <a:srgbClr val="0C0CC6"/>
                  </a:solidFill>
                  <a:latin typeface="华文楷体" panose="02010600040101010101" pitchFamily="2" charset="-122"/>
                  <a:ea typeface="华文楷体" panose="02010600040101010101" pitchFamily="2" charset="-122"/>
                </a:rPr>
                <a:t>3</a:t>
              </a:r>
              <a:endParaRPr lang="zh-CN" altLang="zh-CN" sz="1350" b="1" kern="100" dirty="0">
                <a:solidFill>
                  <a:srgbClr val="0C0CC6"/>
                </a:solidFill>
                <a:latin typeface="华文楷体" panose="02010600040101010101" pitchFamily="2" charset="-122"/>
                <a:ea typeface="华文楷体" panose="02010600040101010101" pitchFamily="2" charset="-122"/>
              </a:endParaRPr>
            </a:p>
          </p:txBody>
        </p:sp>
      </p:grpSp>
      <p:sp>
        <p:nvSpPr>
          <p:cNvPr id="23" name="文本框 22"/>
          <p:cNvSpPr txBox="1"/>
          <p:nvPr/>
        </p:nvSpPr>
        <p:spPr>
          <a:xfrm>
            <a:off x="1566591" y="3794390"/>
            <a:ext cx="242374" cy="230832"/>
          </a:xfrm>
          <a:prstGeom prst="rect">
            <a:avLst/>
          </a:prstGeom>
          <a:noFill/>
        </p:spPr>
        <p:txBody>
          <a:bodyPr wrap="none" rtlCol="0">
            <a:spAutoFit/>
          </a:bodyPr>
          <a:lstStyle/>
          <a:p>
            <a:r>
              <a:rPr lang="en-US" altLang="zh-CN" sz="900" dirty="0"/>
              <a:t>0</a:t>
            </a:r>
            <a:endParaRPr lang="zh-CN" altLang="en-US" sz="900" dirty="0"/>
          </a:p>
        </p:txBody>
      </p:sp>
      <p:pic>
        <p:nvPicPr>
          <p:cNvPr id="1026" name="Picture 2" descr="https://gimg2.baidu.com/image_search/src=http%3A%2F%2F5b0988e595225.cdn.sohucs.com%2Fq_70%2Cc_zoom%2Cw_640%2Fimages%2F20190926%2F69fee6e3ed82418cab1e8e4813b9ca99.jpeg&amp;refer=http%3A%2F%2F5b0988e595225.cdn.sohucs.com&amp;app=2002&amp;size=f9999,10000&amp;q=a80&amp;n=0&amp;g=0n&amp;fmt=jpeg?sec=1635868504&amp;t=969b57624d2380186b478b6cfc2ceb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75179" y="3567401"/>
            <a:ext cx="2846375" cy="16746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6741441" y="4307674"/>
            <a:ext cx="2080113" cy="1324910"/>
            <a:chOff x="8988588" y="4600565"/>
            <a:chExt cx="2773484" cy="1766546"/>
          </a:xfrm>
        </p:grpSpPr>
        <p:sp>
          <p:nvSpPr>
            <p:cNvPr id="2" name="椭圆 1"/>
            <p:cNvSpPr/>
            <p:nvPr/>
          </p:nvSpPr>
          <p:spPr>
            <a:xfrm>
              <a:off x="8988588" y="4600565"/>
              <a:ext cx="2128591" cy="799207"/>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椭圆形标注 2"/>
            <p:cNvSpPr/>
            <p:nvPr/>
          </p:nvSpPr>
          <p:spPr>
            <a:xfrm>
              <a:off x="10664792" y="5991726"/>
              <a:ext cx="1097280" cy="375385"/>
            </a:xfrm>
            <a:prstGeom prst="wedgeEllipseCallout">
              <a:avLst>
                <a:gd name="adj1" fmla="val -75219"/>
                <a:gd name="adj2" fmla="val -160577"/>
              </a:avLst>
            </a:prstGeom>
            <a:noFill/>
            <a:ln w="25400">
              <a:solidFill>
                <a:srgbClr val="0C0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C00000"/>
                  </a:solidFill>
                  <a:latin typeface="方正粗黑宋简体" panose="02000000000000000000" pitchFamily="2" charset="-122"/>
                  <a:ea typeface="方正粗黑宋简体" panose="02000000000000000000" pitchFamily="2" charset="-122"/>
                </a:rPr>
                <a:t>长进程</a:t>
              </a:r>
              <a:endParaRPr lang="zh-CN" altLang="en-US" sz="1050" b="1" dirty="0">
                <a:solidFill>
                  <a:srgbClr val="C00000"/>
                </a:solidFill>
                <a:latin typeface="方正粗黑宋简体" panose="02000000000000000000" pitchFamily="2" charset="-122"/>
                <a:ea typeface="方正粗黑宋简体" panose="02000000000000000000" pitchFamily="2" charset="-122"/>
              </a:endParaRPr>
            </a:p>
          </p:txBody>
        </p:sp>
      </p:grpSp>
      <p:grpSp>
        <p:nvGrpSpPr>
          <p:cNvPr id="44" name="组合 43"/>
          <p:cNvGrpSpPr/>
          <p:nvPr/>
        </p:nvGrpSpPr>
        <p:grpSpPr>
          <a:xfrm>
            <a:off x="6087685" y="3972734"/>
            <a:ext cx="2655935" cy="1126110"/>
            <a:chOff x="8116913" y="4153978"/>
            <a:chExt cx="3541247" cy="1501480"/>
          </a:xfrm>
        </p:grpSpPr>
        <p:sp>
          <p:nvSpPr>
            <p:cNvPr id="24" name="椭圆 23"/>
            <p:cNvSpPr/>
            <p:nvPr/>
          </p:nvSpPr>
          <p:spPr>
            <a:xfrm>
              <a:off x="8268452" y="4369734"/>
              <a:ext cx="423161" cy="529526"/>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p:nvPr/>
          </p:nvSpPr>
          <p:spPr>
            <a:xfrm>
              <a:off x="9013365" y="4153978"/>
              <a:ext cx="423161" cy="529526"/>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9728864" y="4218568"/>
              <a:ext cx="423161" cy="368981"/>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p:nvPr/>
          </p:nvSpPr>
          <p:spPr>
            <a:xfrm>
              <a:off x="11234999" y="4205275"/>
              <a:ext cx="423161" cy="462546"/>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p:cNvSpPr/>
            <p:nvPr/>
          </p:nvSpPr>
          <p:spPr>
            <a:xfrm>
              <a:off x="11213432" y="4735405"/>
              <a:ext cx="423161" cy="529526"/>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p:nvPr/>
          </p:nvSpPr>
          <p:spPr>
            <a:xfrm>
              <a:off x="8116913" y="4979177"/>
              <a:ext cx="728263" cy="676281"/>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360025" y="3045814"/>
            <a:ext cx="2224910" cy="1620098"/>
            <a:chOff x="8480033" y="2918086"/>
            <a:chExt cx="2966547" cy="2160130"/>
          </a:xfrm>
        </p:grpSpPr>
        <p:sp>
          <p:nvSpPr>
            <p:cNvPr id="5" name="圆角矩形标注 4"/>
            <p:cNvSpPr/>
            <p:nvPr/>
          </p:nvSpPr>
          <p:spPr>
            <a:xfrm>
              <a:off x="10558738" y="2918086"/>
              <a:ext cx="818148" cy="415177"/>
            </a:xfrm>
            <a:prstGeom prst="wedgeRoundRectCallout">
              <a:avLst>
                <a:gd name="adj1" fmla="val -17304"/>
                <a:gd name="adj2" fmla="val 48590"/>
                <a:gd name="adj3" fmla="val 16667"/>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a:solidFill>
                    <a:srgbClr val="0C0CC6"/>
                  </a:solidFill>
                </a:rPr>
                <a:t>短进程</a:t>
              </a:r>
              <a:endParaRPr lang="zh-CN" altLang="en-US" sz="1050" b="1" dirty="0">
                <a:solidFill>
                  <a:srgbClr val="0C0CC6"/>
                </a:solidFill>
              </a:endParaRPr>
            </a:p>
          </p:txBody>
        </p:sp>
        <p:cxnSp>
          <p:nvCxnSpPr>
            <p:cNvPr id="15" name="直接箭头连接符 14"/>
            <p:cNvCxnSpPr>
              <a:stCxn id="5" idx="4"/>
            </p:cNvCxnSpPr>
            <p:nvPr/>
          </p:nvCxnSpPr>
          <p:spPr>
            <a:xfrm flipH="1">
              <a:off x="10052883" y="3327409"/>
              <a:ext cx="773357" cy="826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9413277" y="3327408"/>
              <a:ext cx="1257773" cy="8911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4" idx="0"/>
            </p:cNvCxnSpPr>
            <p:nvPr/>
          </p:nvCxnSpPr>
          <p:spPr>
            <a:xfrm flipH="1">
              <a:off x="8480033" y="3200250"/>
              <a:ext cx="2078706" cy="1169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9" idx="7"/>
            </p:cNvCxnSpPr>
            <p:nvPr/>
          </p:nvCxnSpPr>
          <p:spPr>
            <a:xfrm flipH="1">
              <a:off x="8738524" y="3333954"/>
              <a:ext cx="1953966" cy="17442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27" idx="0"/>
            </p:cNvCxnSpPr>
            <p:nvPr/>
          </p:nvCxnSpPr>
          <p:spPr>
            <a:xfrm>
              <a:off x="11213432" y="3333954"/>
              <a:ext cx="233148" cy="8713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5" idx="2"/>
              <a:endCxn id="28" idx="1"/>
            </p:cNvCxnSpPr>
            <p:nvPr/>
          </p:nvCxnSpPr>
          <p:spPr>
            <a:xfrm>
              <a:off x="10967812" y="3333263"/>
              <a:ext cx="307590" cy="14796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5" y="1069445"/>
            <a:ext cx="2595286"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优先级调度算法</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p:nvPr/>
        </p:nvSpPr>
        <p:spPr>
          <a:xfrm>
            <a:off x="665552" y="36315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12682" y="1471403"/>
            <a:ext cx="7138694" cy="784830"/>
          </a:xfrm>
          <a:prstGeom prst="rect">
            <a:avLst/>
          </a:prstGeom>
        </p:spPr>
        <p:txBody>
          <a:bodyPr wrap="square">
            <a:spAutoFit/>
          </a:bodyPr>
          <a:lstStyle/>
          <a:p>
            <a:pPr indent="266700" algn="just">
              <a:lnSpc>
                <a:spcPct val="125000"/>
              </a:lnSpc>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由用户或系统事先按某个原则给进程一个优先级，系统总是调度优先级最高的那个进程运行。</a:t>
            </a:r>
            <a:endParaRPr lang="zh-CN" altLang="zh-CN" b="1" kern="100" dirty="0">
              <a:latin typeface="华文楷体" panose="02010600040101010101" pitchFamily="2" charset="-122"/>
              <a:ea typeface="华文楷体" panose="02010600040101010101" pitchFamily="2" charset="-122"/>
            </a:endParaRPr>
          </a:p>
        </p:txBody>
      </p:sp>
      <p:sp>
        <p:nvSpPr>
          <p:cNvPr id="3" name="矩形 2"/>
          <p:cNvSpPr/>
          <p:nvPr/>
        </p:nvSpPr>
        <p:spPr>
          <a:xfrm>
            <a:off x="512682" y="2935804"/>
            <a:ext cx="4572000" cy="923330"/>
          </a:xfrm>
          <a:prstGeom prst="rect">
            <a:avLst/>
          </a:prstGeom>
        </p:spPr>
        <p:txBody>
          <a:bodyPr>
            <a:spAutoFit/>
          </a:bodyPr>
          <a:lstStyle/>
          <a:p>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假设有如下一组进程，它们在时间</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0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按顺序</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4</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到达，其</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CPU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执行时间以</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b="1" dirty="0" err="1">
                <a:solidFill>
                  <a:srgbClr val="003A8F"/>
                </a:solidFill>
                <a:latin typeface="华文楷体" panose="02010600040101010101" pitchFamily="2" charset="-122"/>
                <a:ea typeface="华文楷体" panose="02010600040101010101" pitchFamily="2" charset="-122"/>
                <a:cs typeface="宋体" panose="02010600030101010101" pitchFamily="2" charset="-122"/>
              </a:rPr>
              <a:t>ms</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计</a:t>
            </a:r>
            <a:r>
              <a:rPr lang="zh-CN" altLang="en-US"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graphicFrame>
        <p:nvGraphicFramePr>
          <p:cNvPr id="11" name="表格 10"/>
          <p:cNvGraphicFramePr>
            <a:graphicFrameLocks noGrp="1"/>
          </p:cNvGraphicFramePr>
          <p:nvPr/>
        </p:nvGraphicFramePr>
        <p:xfrm>
          <a:off x="5503096" y="2272749"/>
          <a:ext cx="2659270" cy="1733550"/>
        </p:xfrm>
        <a:graphic>
          <a:graphicData uri="http://schemas.openxmlformats.org/drawingml/2006/table">
            <a:tbl>
              <a:tblPr firstRow="1" firstCol="1" bandRow="1">
                <a:tableStyleId>{5C22544A-7EE6-4342-B048-85BDC9FD1C3A}</a:tableStyleId>
              </a:tblPr>
              <a:tblGrid>
                <a:gridCol w="574975"/>
                <a:gridCol w="958914"/>
                <a:gridCol w="1125381"/>
              </a:tblGrid>
              <a:tr h="0">
                <a:tc>
                  <a:txBody>
                    <a:bodyPr/>
                    <a:lstStyle/>
                    <a:p>
                      <a:pPr algn="ctr">
                        <a:spcAft>
                          <a:spcPts val="0"/>
                        </a:spcAft>
                      </a:pPr>
                      <a:r>
                        <a:rPr lang="zh-CN" sz="1600" b="1" u="sng" kern="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0" dirty="0">
                          <a:effectLst/>
                        </a:rPr>
                        <a:t>优先级</a:t>
                      </a:r>
                      <a:endParaRPr lang="zh-CN" sz="1600" b="1" kern="100" dirty="0">
                        <a:effectLst/>
                        <a:latin typeface="Times New Roman" panose="02020603050405020304" pitchFamily="18" charset="0"/>
                        <a:ea typeface="宋体" panose="02010600030101010101" pitchFamily="2" charset="-122"/>
                      </a:endParaRPr>
                    </a:p>
                  </a:txBody>
                  <a:tcPr marL="47625" marR="47625" marT="66675" marB="66675" anchor="ctr"/>
                </a:tc>
              </a:tr>
              <a:tr h="0">
                <a:tc>
                  <a:txBody>
                    <a:bodyPr/>
                    <a:lstStyle/>
                    <a:p>
                      <a:pPr algn="ctr">
                        <a:spcAft>
                          <a:spcPts val="0"/>
                        </a:spcAft>
                      </a:pPr>
                      <a:r>
                        <a:rPr lang="en-US" sz="1600" b="1" kern="0">
                          <a:effectLst/>
                        </a:rPr>
                        <a:t>P</a:t>
                      </a:r>
                      <a:r>
                        <a:rPr lang="en-US" sz="1600" b="1" kern="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9</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b="1" kern="0">
                          <a:effectLst/>
                        </a:rPr>
                        <a:t>P</a:t>
                      </a:r>
                      <a:r>
                        <a:rPr lang="en-US" sz="1600" b="1" kern="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b="1" kern="0">
                          <a:effectLst/>
                        </a:rPr>
                        <a:t>P</a:t>
                      </a:r>
                      <a:r>
                        <a:rPr lang="en-US" sz="1600" b="1" kern="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r>
              <a:tr h="0">
                <a:tc>
                  <a:txBody>
                    <a:bodyPr/>
                    <a:lstStyle/>
                    <a:p>
                      <a:pPr algn="ctr">
                        <a:spcAft>
                          <a:spcPts val="0"/>
                        </a:spcAft>
                      </a:pPr>
                      <a:r>
                        <a:rPr lang="en-US" sz="1600" b="1" kern="0">
                          <a:effectLst/>
                        </a:rPr>
                        <a:t>P</a:t>
                      </a:r>
                      <a:r>
                        <a:rPr lang="en-US" sz="1600" b="1" kern="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dirty="0">
                          <a:effectLst/>
                        </a:rPr>
                        <a:t>4</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tr>
            </a:tbl>
          </a:graphicData>
        </a:graphic>
      </p:graphicFrame>
      <p:sp>
        <p:nvSpPr>
          <p:cNvPr id="13" name="矩形 12"/>
          <p:cNvSpPr/>
          <p:nvPr/>
        </p:nvSpPr>
        <p:spPr>
          <a:xfrm>
            <a:off x="570112" y="5626469"/>
            <a:ext cx="5089855"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进程平均等待时间为 </a:t>
            </a:r>
            <a:r>
              <a:rPr lang="zh-CN" altLang="en-US"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(7+0+4+6)/4=4.25ms</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5659965" y="4496162"/>
            <a:ext cx="3262432" cy="707886"/>
          </a:xfrm>
          <a:prstGeom prst="rect">
            <a:avLst/>
          </a:prstGeom>
          <a:solidFill>
            <a:schemeClr val="accent6">
              <a:lumMod val="20000"/>
              <a:lumOff val="80000"/>
            </a:schemeClr>
          </a:solidFill>
          <a:ln>
            <a:solidFill>
              <a:schemeClr val="accent1"/>
            </a:solidFill>
          </a:ln>
        </p:spPr>
        <p:txBody>
          <a:bodyPr wrap="square" rtlCol="0">
            <a:spAutoFit/>
          </a:bodyPr>
          <a:lstStyle/>
          <a:p>
            <a:r>
              <a:rPr lang="zh-CN" altLang="en-US" sz="2000" b="1" dirty="0">
                <a:solidFill>
                  <a:srgbClr val="003A8F"/>
                </a:solidFill>
                <a:latin typeface="华文楷体" panose="02010600040101010101" pitchFamily="2" charset="-122"/>
                <a:ea typeface="华文楷体" panose="02010600040101010101" pitchFamily="2" charset="-122"/>
              </a:rPr>
              <a:t>该算法可能会产生</a:t>
            </a:r>
            <a:r>
              <a:rPr lang="zh-CN" altLang="en-US" sz="2000" b="1" dirty="0">
                <a:solidFill>
                  <a:srgbClr val="FF0000"/>
                </a:solidFill>
                <a:latin typeface="华文楷体" panose="02010600040101010101" pitchFamily="2" charset="-122"/>
                <a:ea typeface="华文楷体" panose="02010600040101010101" pitchFamily="2" charset="-122"/>
              </a:rPr>
              <a:t>饥饿现象</a:t>
            </a:r>
            <a:endParaRPr lang="en-US" altLang="zh-CN" sz="2000" b="1" dirty="0">
              <a:solidFill>
                <a:srgbClr val="FF0000"/>
              </a:solidFill>
              <a:latin typeface="华文楷体" panose="02010600040101010101" pitchFamily="2" charset="-122"/>
              <a:ea typeface="华文楷体" panose="02010600040101010101" pitchFamily="2" charset="-122"/>
            </a:endParaRPr>
          </a:p>
          <a:p>
            <a:r>
              <a:rPr lang="en-US" altLang="zh-CN" sz="2000" b="1" dirty="0">
                <a:solidFill>
                  <a:srgbClr val="003A8F"/>
                </a:solidFill>
                <a:latin typeface="华文楷体" panose="02010600040101010101" pitchFamily="2" charset="-122"/>
                <a:ea typeface="华文楷体" panose="02010600040101010101" pitchFamily="2" charset="-122"/>
              </a:rPr>
              <a:t>  </a:t>
            </a:r>
            <a:r>
              <a:rPr lang="zh-CN" altLang="en-US" sz="2000" b="1" dirty="0">
                <a:solidFill>
                  <a:srgbClr val="003A8F"/>
                </a:solidFill>
                <a:latin typeface="华文楷体" panose="02010600040101010101" pitchFamily="2" charset="-122"/>
                <a:ea typeface="华文楷体" panose="02010600040101010101" pitchFamily="2" charset="-122"/>
              </a:rPr>
              <a:t>“</a:t>
            </a:r>
            <a:r>
              <a:rPr lang="zh-CN" altLang="en-US" sz="2000" b="1" dirty="0">
                <a:solidFill>
                  <a:srgbClr val="FF0000"/>
                </a:solidFill>
                <a:latin typeface="华文楷体" panose="02010600040101010101" pitchFamily="2" charset="-122"/>
                <a:ea typeface="华文楷体" panose="02010600040101010101" pitchFamily="2" charset="-122"/>
              </a:rPr>
              <a:t>老化</a:t>
            </a:r>
            <a:r>
              <a:rPr lang="zh-CN" altLang="en-US" sz="2000" b="1" dirty="0">
                <a:solidFill>
                  <a:srgbClr val="003A8F"/>
                </a:solidFill>
                <a:latin typeface="华文楷体" panose="02010600040101010101" pitchFamily="2" charset="-122"/>
                <a:ea typeface="华文楷体" panose="02010600040101010101" pitchFamily="2" charset="-122"/>
              </a:rPr>
              <a:t>”是解决策略</a:t>
            </a:r>
            <a:endParaRPr lang="zh-CN" altLang="en-US" sz="2000" b="1" dirty="0">
              <a:solidFill>
                <a:srgbClr val="003A8F"/>
              </a:solidFill>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230593" y="4136708"/>
            <a:ext cx="5429372" cy="11416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5739</Words>
  <Application>WPS 演示</Application>
  <PresentationFormat>全屏显示(4:3)</PresentationFormat>
  <Paragraphs>1094</Paragraphs>
  <Slides>30</Slides>
  <Notes>10</Notes>
  <HiddenSlides>0</HiddenSlides>
  <MMClips>1</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30</vt:i4>
      </vt:variant>
    </vt:vector>
  </HeadingPairs>
  <TitlesOfParts>
    <vt:vector size="56" baseType="lpstr">
      <vt:lpstr>Arial</vt:lpstr>
      <vt:lpstr>宋体</vt:lpstr>
      <vt:lpstr>Wingdings</vt:lpstr>
      <vt:lpstr>微软雅黑</vt:lpstr>
      <vt:lpstr>华文楷体</vt:lpstr>
      <vt:lpstr>方正粗黑宋简体</vt:lpstr>
      <vt:lpstr>Times New Roman</vt:lpstr>
      <vt:lpstr>DotumChe</vt:lpstr>
      <vt:lpstr>Malgun Gothic</vt:lpstr>
      <vt:lpstr>华文行楷</vt:lpstr>
      <vt:lpstr>华文琥珀</vt:lpstr>
      <vt:lpstr>Arial Unicode MS</vt:lpstr>
      <vt:lpstr>等线 Light</vt:lpstr>
      <vt:lpstr>Calibri Light</vt:lpstr>
      <vt:lpstr>等线</vt:lpstr>
      <vt:lpstr>Calibri</vt:lpstr>
      <vt:lpstr>Helvetica</vt:lpstr>
      <vt:lpstr>仿宋</vt:lpstr>
      <vt:lpstr>MingLiU_HKSCS</vt:lpstr>
      <vt:lpstr>PMingLiU-ExtB</vt:lpstr>
      <vt:lpstr>-apple-system</vt:lpstr>
      <vt:lpstr>Segoe Print</vt:lpstr>
      <vt:lpstr>黑体</vt:lpstr>
      <vt:lpstr>模板页面</vt:lpstr>
      <vt:lpstr>Custom Design</vt:lpstr>
      <vt:lpstr>1_模板页面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fffanun</cp:lastModifiedBy>
  <cp:revision>1335</cp:revision>
  <dcterms:created xsi:type="dcterms:W3CDTF">2015-08-18T02:51:00Z</dcterms:created>
  <dcterms:modified xsi:type="dcterms:W3CDTF">2024-12-23T15:37:19Z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2052-12.1.0.19302</vt:lpwstr>
  </property>
  <property fmtid="{D5CDD505-2E9C-101B-9397-08002B2CF9AE}" pid="11" name="ICV">
    <vt:lpwstr>6200FB0D365A4FF3A3349FB13D13E334_12</vt:lpwstr>
  </property>
</Properties>
</file>